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handoutMasterIdLst>
    <p:handoutMasterId r:id="rId19"/>
  </p:handoutMasterIdLst>
  <p:sldIdLst>
    <p:sldId id="256" r:id="rId2"/>
    <p:sldId id="257" r:id="rId3"/>
    <p:sldId id="259" r:id="rId4"/>
    <p:sldId id="261" r:id="rId5"/>
    <p:sldId id="262" r:id="rId6"/>
    <p:sldId id="263" r:id="rId7"/>
    <p:sldId id="264" r:id="rId8"/>
    <p:sldId id="260" r:id="rId9"/>
    <p:sldId id="265" r:id="rId10"/>
    <p:sldId id="268" r:id="rId11"/>
    <p:sldId id="267" r:id="rId12"/>
    <p:sldId id="266" r:id="rId13"/>
    <p:sldId id="269" r:id="rId14"/>
    <p:sldId id="272" r:id="rId15"/>
    <p:sldId id="271" r:id="rId16"/>
    <p:sldId id="273"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AED37B-511C-4E42-80B6-4A3D41ADC6EC}" type="datetimeFigureOut">
              <a:rPr lang="en-GB" smtClean="0"/>
              <a:t>08/09/2023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8618A6-59C6-470F-BAC6-E174C2883AE6}" type="slidenum">
              <a:rPr lang="en-GB" smtClean="0"/>
              <a:t>‹#›</a:t>
            </a:fld>
            <a:endParaRPr lang="en-GB"/>
          </a:p>
        </p:txBody>
      </p:sp>
    </p:spTree>
    <p:extLst>
      <p:ext uri="{BB962C8B-B14F-4D97-AF65-F5344CB8AC3E}">
        <p14:creationId xmlns:p14="http://schemas.microsoft.com/office/powerpoint/2010/main" val="18952278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346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374155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836708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5647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1760088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9676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4232670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2648761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6425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293676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336623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269517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266131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66058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60761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350243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7450A37-B533-4765-860F-7E19EC00FC1D}" type="datetimeFigureOut">
              <a:rPr lang="en-GB" smtClean="0"/>
              <a:t>08/09/2023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8183FFF-F345-4044-8EC9-E762C998AED2}" type="slidenum">
              <a:rPr lang="en-GB" smtClean="0"/>
              <a:t>‹#›</a:t>
            </a:fld>
            <a:endParaRPr lang="en-GB" dirty="0"/>
          </a:p>
        </p:txBody>
      </p:sp>
    </p:spTree>
    <p:extLst>
      <p:ext uri="{BB962C8B-B14F-4D97-AF65-F5344CB8AC3E}">
        <p14:creationId xmlns:p14="http://schemas.microsoft.com/office/powerpoint/2010/main" val="415395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450A37-B533-4765-860F-7E19EC00FC1D}" type="datetimeFigureOut">
              <a:rPr lang="en-GB" smtClean="0"/>
              <a:t>08/09/2023</a:t>
            </a:fld>
            <a:endParaRPr lang="en-GB"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8183FFF-F345-4044-8EC9-E762C998AED2}" type="slidenum">
              <a:rPr lang="en-GB" smtClean="0"/>
              <a:t>‹#›</a:t>
            </a:fld>
            <a:endParaRPr lang="en-GB" dirty="0"/>
          </a:p>
        </p:txBody>
      </p:sp>
    </p:spTree>
    <p:extLst>
      <p:ext uri="{BB962C8B-B14F-4D97-AF65-F5344CB8AC3E}">
        <p14:creationId xmlns:p14="http://schemas.microsoft.com/office/powerpoint/2010/main" val="173195610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trockstar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4460967"/>
          </a:xfrm>
        </p:spPr>
        <p:txBody>
          <a:bodyPr>
            <a:normAutofit/>
          </a:bodyPr>
          <a:lstStyle/>
          <a:p>
            <a:pPr algn="ctr"/>
            <a:r>
              <a:rPr lang="en-US" u="sng" dirty="0" smtClean="0"/>
              <a:t>MEET THE TEACHER:</a:t>
            </a:r>
            <a:br>
              <a:rPr lang="en-US" u="sng" dirty="0" smtClean="0"/>
            </a:br>
            <a:r>
              <a:rPr lang="en-US" u="sng" dirty="0" smtClean="0"/>
              <a:t> </a:t>
            </a:r>
            <a:br>
              <a:rPr lang="en-US" u="sng" dirty="0" smtClean="0"/>
            </a:br>
            <a:r>
              <a:rPr lang="en-US" u="sng" dirty="0" smtClean="0"/>
              <a:t/>
            </a:r>
            <a:br>
              <a:rPr lang="en-US" u="sng" dirty="0" smtClean="0"/>
            </a:br>
            <a:r>
              <a:rPr lang="en-US" u="sng" dirty="0" smtClean="0"/>
              <a:t>MRS HOLLIS  </a:t>
            </a:r>
            <a:br>
              <a:rPr lang="en-US" u="sng" dirty="0" smtClean="0"/>
            </a:br>
            <a:r>
              <a:rPr lang="en-US" u="sng" dirty="0" smtClean="0"/>
              <a:t>KESTRELS </a:t>
            </a:r>
            <a:r>
              <a:rPr lang="en-US" u="sng" dirty="0" smtClean="0"/>
              <a:t>2023-24</a:t>
            </a:r>
            <a:endParaRPr lang="en-GB" u="sng" dirty="0"/>
          </a:p>
        </p:txBody>
      </p:sp>
      <p:pic>
        <p:nvPicPr>
          <p:cNvPr id="4" name="Picture 3"/>
          <p:cNvPicPr>
            <a:picLocks noChangeAspect="1"/>
          </p:cNvPicPr>
          <p:nvPr/>
        </p:nvPicPr>
        <p:blipFill>
          <a:blip r:embed="rId2"/>
          <a:stretch>
            <a:fillRect/>
          </a:stretch>
        </p:blipFill>
        <p:spPr>
          <a:xfrm>
            <a:off x="4059961" y="2300456"/>
            <a:ext cx="1249501" cy="1231651"/>
          </a:xfrm>
          <a:prstGeom prst="rect">
            <a:avLst/>
          </a:prstGeom>
        </p:spPr>
      </p:pic>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57583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1" y="685800"/>
            <a:ext cx="10454843" cy="4196038"/>
          </a:xfrm>
        </p:spPr>
        <p:txBody>
          <a:bodyPr>
            <a:normAutofit/>
          </a:bodyPr>
          <a:lstStyle/>
          <a:p>
            <a:pPr marL="0" indent="0">
              <a:buNone/>
            </a:pPr>
            <a:r>
              <a:rPr lang="en-US" sz="2400" b="1" u="sng" dirty="0" smtClean="0">
                <a:solidFill>
                  <a:schemeClr val="tx2">
                    <a:lumMod val="75000"/>
                  </a:schemeClr>
                </a:solidFill>
              </a:rPr>
              <a:t>DAILY ROUTINES:</a:t>
            </a:r>
          </a:p>
          <a:p>
            <a:r>
              <a:rPr lang="en-US" sz="2400" dirty="0" smtClean="0">
                <a:solidFill>
                  <a:schemeClr val="tx2">
                    <a:lumMod val="75000"/>
                  </a:schemeClr>
                </a:solidFill>
              </a:rPr>
              <a:t>Children come in the morning </a:t>
            </a:r>
            <a:r>
              <a:rPr lang="en-US" sz="2400" dirty="0" smtClean="0">
                <a:solidFill>
                  <a:schemeClr val="tx2">
                    <a:lumMod val="75000"/>
                  </a:schemeClr>
                </a:solidFill>
              </a:rPr>
              <a:t>from</a:t>
            </a:r>
            <a:r>
              <a:rPr lang="en-US" sz="2400" dirty="0" smtClean="0">
                <a:solidFill>
                  <a:schemeClr val="tx2">
                    <a:lumMod val="75000"/>
                  </a:schemeClr>
                </a:solidFill>
              </a:rPr>
              <a:t> 8.35am, ready for an 8.45 start; they will then get </a:t>
            </a:r>
            <a:r>
              <a:rPr lang="en-US" sz="2400" dirty="0" smtClean="0">
                <a:solidFill>
                  <a:schemeClr val="tx2">
                    <a:lumMod val="75000"/>
                  </a:schemeClr>
                </a:solidFill>
              </a:rPr>
              <a:t>themselves ready to learn (ie have their pencil cases ready, put named drinks bottles in tray and healthy snacks in the appropriate place) and then proceed to carry out the spelling activity on the board, in order to get their minds thinking.</a:t>
            </a:r>
          </a:p>
          <a:p>
            <a:r>
              <a:rPr lang="en-US" sz="2400" dirty="0" smtClean="0">
                <a:solidFill>
                  <a:schemeClr val="tx2">
                    <a:lumMod val="75000"/>
                  </a:schemeClr>
                </a:solidFill>
              </a:rPr>
              <a:t>If your child requires any meals from school, please complete this online, as advised by the office staff</a:t>
            </a:r>
            <a:r>
              <a:rPr lang="en-US" sz="2400" dirty="0">
                <a:solidFill>
                  <a:schemeClr val="tx2">
                    <a:lumMod val="75000"/>
                  </a:schemeClr>
                </a:solidFill>
              </a:rPr>
              <a:t>.</a:t>
            </a:r>
          </a:p>
          <a:p>
            <a:endParaRPr lang="en-GB" dirty="0"/>
          </a:p>
        </p:txBody>
      </p:sp>
      <p:pic>
        <p:nvPicPr>
          <p:cNvPr id="4" name="Picture 3"/>
          <p:cNvPicPr>
            <a:picLocks noChangeAspect="1"/>
          </p:cNvPicPr>
          <p:nvPr/>
        </p:nvPicPr>
        <p:blipFill>
          <a:blip r:embed="rId2"/>
          <a:stretch>
            <a:fillRect/>
          </a:stretch>
        </p:blipFill>
        <p:spPr>
          <a:xfrm>
            <a:off x="3250995" y="265139"/>
            <a:ext cx="853514" cy="841321"/>
          </a:xfrm>
          <a:prstGeom prst="rect">
            <a:avLst/>
          </a:prstGeom>
        </p:spPr>
      </p:pic>
    </p:spTree>
    <p:extLst>
      <p:ext uri="{BB962C8B-B14F-4D97-AF65-F5344CB8AC3E}">
        <p14:creationId xmlns:p14="http://schemas.microsoft.com/office/powerpoint/2010/main" val="3002175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59270" y="-114209"/>
            <a:ext cx="10394302" cy="5819758"/>
          </a:xfrm>
        </p:spPr>
        <p:txBody>
          <a:bodyPr>
            <a:normAutofit fontScale="85000" lnSpcReduction="20000"/>
          </a:bodyPr>
          <a:lstStyle/>
          <a:p>
            <a:pPr marL="0" indent="0">
              <a:buNone/>
            </a:pPr>
            <a:r>
              <a:rPr lang="en-US" dirty="0" smtClean="0"/>
              <a:t>	</a:t>
            </a:r>
          </a:p>
          <a:p>
            <a:pPr marL="0" indent="0">
              <a:buNone/>
            </a:pPr>
            <a:r>
              <a:rPr lang="en-US" sz="2400" b="1" u="sng" dirty="0" smtClean="0">
                <a:solidFill>
                  <a:schemeClr val="tx2">
                    <a:lumMod val="75000"/>
                  </a:schemeClr>
                </a:solidFill>
              </a:rPr>
              <a:t>DAILY ROUTINES (cont..)</a:t>
            </a:r>
          </a:p>
          <a:p>
            <a:endParaRPr lang="en-US" sz="2400" dirty="0" smtClean="0">
              <a:solidFill>
                <a:schemeClr val="tx2">
                  <a:lumMod val="75000"/>
                </a:schemeClr>
              </a:solidFill>
            </a:endParaRPr>
          </a:p>
          <a:p>
            <a:r>
              <a:rPr lang="en-US" sz="2400" dirty="0" smtClean="0">
                <a:solidFill>
                  <a:schemeClr val="tx2">
                    <a:lumMod val="75000"/>
                  </a:schemeClr>
                </a:solidFill>
              </a:rPr>
              <a:t>Morning lessons start at </a:t>
            </a:r>
            <a:r>
              <a:rPr lang="en-US" sz="2400" dirty="0" smtClean="0">
                <a:solidFill>
                  <a:schemeClr val="tx2">
                    <a:lumMod val="75000"/>
                  </a:schemeClr>
                </a:solidFill>
              </a:rPr>
              <a:t>8.45am</a:t>
            </a:r>
            <a:r>
              <a:rPr lang="en-US" sz="2400" dirty="0" smtClean="0">
                <a:solidFill>
                  <a:schemeClr val="tx2">
                    <a:lumMod val="75000"/>
                  </a:schemeClr>
                </a:solidFill>
              </a:rPr>
              <a:t>, usually with our </a:t>
            </a:r>
            <a:r>
              <a:rPr lang="en-US" sz="2400" dirty="0" err="1" smtClean="0">
                <a:solidFill>
                  <a:schemeClr val="tx2">
                    <a:lumMod val="75000"/>
                  </a:schemeClr>
                </a:solidFill>
              </a:rPr>
              <a:t>english</a:t>
            </a:r>
            <a:r>
              <a:rPr lang="en-US" sz="2400" dirty="0" smtClean="0">
                <a:solidFill>
                  <a:schemeClr val="tx2">
                    <a:lumMod val="75000"/>
                  </a:schemeClr>
                </a:solidFill>
              </a:rPr>
              <a:t> </a:t>
            </a:r>
            <a:r>
              <a:rPr lang="en-US" sz="2400" dirty="0" smtClean="0">
                <a:solidFill>
                  <a:schemeClr val="tx2">
                    <a:lumMod val="75000"/>
                  </a:schemeClr>
                </a:solidFill>
              </a:rPr>
              <a:t>lesson. At 10am it is our guided reading time where the children rotate to listen to CD story, play a reading game, free choice read, read in preparation for session with teacher and a guided reading session once a week with the teacher (or support groups), which is followed by </a:t>
            </a:r>
            <a:r>
              <a:rPr lang="en-US" sz="2400" dirty="0" smtClean="0">
                <a:solidFill>
                  <a:schemeClr val="tx2">
                    <a:lumMod val="75000"/>
                  </a:schemeClr>
                </a:solidFill>
              </a:rPr>
              <a:t>Collective Worship </a:t>
            </a:r>
            <a:r>
              <a:rPr lang="en-US" sz="2400" dirty="0" smtClean="0">
                <a:solidFill>
                  <a:schemeClr val="tx2">
                    <a:lumMod val="75000"/>
                  </a:schemeClr>
                </a:solidFill>
              </a:rPr>
              <a:t>time, snack time, then break-time.  Please can you encourage your child to bring in a healthy snack and a named drinks bottle that can be refilled (especially for PE lessons). </a:t>
            </a:r>
          </a:p>
          <a:p>
            <a:r>
              <a:rPr lang="en-US" sz="2400" dirty="0" smtClean="0">
                <a:solidFill>
                  <a:schemeClr val="tx2">
                    <a:lumMod val="75000"/>
                  </a:schemeClr>
                </a:solidFill>
              </a:rPr>
              <a:t>At 11.10am our </a:t>
            </a:r>
            <a:r>
              <a:rPr lang="en-US" sz="2400" dirty="0" err="1" smtClean="0">
                <a:solidFill>
                  <a:schemeClr val="tx2">
                    <a:lumMod val="75000"/>
                  </a:schemeClr>
                </a:solidFill>
              </a:rPr>
              <a:t>maths</a:t>
            </a:r>
            <a:r>
              <a:rPr lang="en-US" sz="2400" dirty="0" smtClean="0">
                <a:solidFill>
                  <a:schemeClr val="tx2">
                    <a:lumMod val="75000"/>
                  </a:schemeClr>
                </a:solidFill>
              </a:rPr>
              <a:t> </a:t>
            </a:r>
            <a:r>
              <a:rPr lang="en-US" sz="2400" dirty="0" smtClean="0">
                <a:solidFill>
                  <a:schemeClr val="tx2">
                    <a:lumMod val="75000"/>
                  </a:schemeClr>
                </a:solidFill>
              </a:rPr>
              <a:t>lesson takes place and then a lunch break from 12.15-1.15pm. </a:t>
            </a:r>
          </a:p>
          <a:p>
            <a:r>
              <a:rPr lang="en-US" sz="2400" dirty="0" smtClean="0">
                <a:solidFill>
                  <a:schemeClr val="tx2">
                    <a:lumMod val="75000"/>
                  </a:schemeClr>
                </a:solidFill>
              </a:rPr>
              <a:t>The afternoon usually begins </a:t>
            </a:r>
            <a:r>
              <a:rPr lang="en-US" sz="2400" dirty="0" smtClean="0">
                <a:solidFill>
                  <a:schemeClr val="tx2">
                    <a:lumMod val="75000"/>
                  </a:schemeClr>
                </a:solidFill>
              </a:rPr>
              <a:t>with the Daily mile, Times </a:t>
            </a:r>
            <a:r>
              <a:rPr lang="en-US" sz="2400" dirty="0" smtClean="0">
                <a:solidFill>
                  <a:schemeClr val="tx2">
                    <a:lumMod val="75000"/>
                  </a:schemeClr>
                </a:solidFill>
              </a:rPr>
              <a:t>Tables Rock stars practise /quiet reading time/reflection time;  following sessions then vary from day to day: topic, PE, computing, PSHE, art, D&amp;T etc and the day usually finishes with our class reading book </a:t>
            </a:r>
            <a:r>
              <a:rPr lang="en-US" sz="2400" i="1" dirty="0" smtClean="0">
                <a:solidFill>
                  <a:schemeClr val="tx2">
                    <a:lumMod val="75000"/>
                  </a:schemeClr>
                </a:solidFill>
              </a:rPr>
              <a:t>(Goodnight </a:t>
            </a:r>
            <a:r>
              <a:rPr lang="en-US" sz="2400" i="1" dirty="0" err="1" smtClean="0">
                <a:solidFill>
                  <a:schemeClr val="tx2">
                    <a:lumMod val="75000"/>
                  </a:schemeClr>
                </a:solidFill>
              </a:rPr>
              <a:t>Mr</a:t>
            </a:r>
            <a:r>
              <a:rPr lang="en-US" sz="2400" i="1" dirty="0" smtClean="0">
                <a:solidFill>
                  <a:schemeClr val="tx2">
                    <a:lumMod val="75000"/>
                  </a:schemeClr>
                </a:solidFill>
              </a:rPr>
              <a:t> Tom presently</a:t>
            </a:r>
            <a:r>
              <a:rPr lang="en-US" sz="2400" i="1" dirty="0" smtClean="0">
                <a:solidFill>
                  <a:schemeClr val="tx2">
                    <a:lumMod val="75000"/>
                  </a:schemeClr>
                </a:solidFill>
              </a:rPr>
              <a:t>). </a:t>
            </a:r>
          </a:p>
          <a:p>
            <a:r>
              <a:rPr lang="en-US" sz="2400" dirty="0" smtClean="0">
                <a:solidFill>
                  <a:schemeClr val="tx2">
                    <a:lumMod val="75000"/>
                  </a:schemeClr>
                </a:solidFill>
              </a:rPr>
              <a:t>The day then finishes at 3.15pm whereby the children are picked up by a carer from the playground/walk home independently (with parent/carer permission, or go to after school club in Pippins. The children know that if their usual adult is not there they must report back to</a:t>
            </a:r>
            <a:r>
              <a:rPr lang="en-US" sz="2400" dirty="0">
                <a:solidFill>
                  <a:schemeClr val="tx2">
                    <a:lumMod val="75000"/>
                  </a:schemeClr>
                </a:solidFill>
              </a:rPr>
              <a:t> </a:t>
            </a:r>
            <a:r>
              <a:rPr lang="en-US" sz="2400" dirty="0" smtClean="0">
                <a:solidFill>
                  <a:schemeClr val="tx2">
                    <a:lumMod val="75000"/>
                  </a:schemeClr>
                </a:solidFill>
              </a:rPr>
              <a:t>their teacher.</a:t>
            </a:r>
            <a:endParaRPr lang="en-GB" sz="2400" dirty="0">
              <a:solidFill>
                <a:schemeClr val="tx2">
                  <a:lumMod val="75000"/>
                </a:schemeClr>
              </a:solidFill>
            </a:endParaRPr>
          </a:p>
        </p:txBody>
      </p:sp>
      <p:pic>
        <p:nvPicPr>
          <p:cNvPr id="4" name="Picture 3"/>
          <p:cNvPicPr>
            <a:picLocks noChangeAspect="1"/>
          </p:cNvPicPr>
          <p:nvPr/>
        </p:nvPicPr>
        <p:blipFill>
          <a:blip r:embed="rId2"/>
          <a:stretch>
            <a:fillRect/>
          </a:stretch>
        </p:blipFill>
        <p:spPr>
          <a:xfrm>
            <a:off x="3263303" y="0"/>
            <a:ext cx="651004" cy="641704"/>
          </a:xfrm>
          <a:prstGeom prst="rect">
            <a:avLst/>
          </a:prstGeom>
        </p:spPr>
      </p:pic>
    </p:spTree>
    <p:extLst>
      <p:ext uri="{BB962C8B-B14F-4D97-AF65-F5344CB8AC3E}">
        <p14:creationId xmlns:p14="http://schemas.microsoft.com/office/powerpoint/2010/main" val="4056813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578498" y="592494"/>
            <a:ext cx="9451877" cy="4856584"/>
          </a:xfrm>
        </p:spPr>
        <p:txBody>
          <a:bodyPr>
            <a:normAutofit/>
          </a:bodyPr>
          <a:lstStyle/>
          <a:p>
            <a:pPr marL="0" indent="0">
              <a:buNone/>
            </a:pPr>
            <a:r>
              <a:rPr lang="en-US" sz="3600" b="1" u="sng" dirty="0" smtClean="0">
                <a:solidFill>
                  <a:schemeClr val="tx2">
                    <a:lumMod val="75000"/>
                  </a:schemeClr>
                </a:solidFill>
              </a:rPr>
              <a:t>VISITORS / VISITS:	</a:t>
            </a:r>
          </a:p>
          <a:p>
            <a:r>
              <a:rPr lang="en-US" sz="3600" dirty="0" smtClean="0">
                <a:solidFill>
                  <a:schemeClr val="tx2">
                    <a:lumMod val="75000"/>
                  </a:schemeClr>
                </a:solidFill>
              </a:rPr>
              <a:t>Generally we have an educational trip </a:t>
            </a:r>
            <a:r>
              <a:rPr lang="en-US" sz="3600" i="1" u="sng" dirty="0" smtClean="0">
                <a:solidFill>
                  <a:schemeClr val="tx2">
                    <a:lumMod val="75000"/>
                  </a:schemeClr>
                </a:solidFill>
              </a:rPr>
              <a:t>or</a:t>
            </a:r>
            <a:r>
              <a:rPr lang="en-US" sz="3600" dirty="0" smtClean="0">
                <a:solidFill>
                  <a:schemeClr val="tx2">
                    <a:lumMod val="75000"/>
                  </a:schemeClr>
                </a:solidFill>
              </a:rPr>
              <a:t> a visitor to class at least once a term; this year we start the year with our </a:t>
            </a:r>
            <a:r>
              <a:rPr lang="en-US" sz="3600" dirty="0" smtClean="0">
                <a:solidFill>
                  <a:schemeClr val="tx2">
                    <a:lumMod val="75000"/>
                  </a:schemeClr>
                </a:solidFill>
              </a:rPr>
              <a:t>London</a:t>
            </a:r>
            <a:r>
              <a:rPr lang="en-US" sz="3600" dirty="0" smtClean="0">
                <a:solidFill>
                  <a:schemeClr val="tx2">
                    <a:lumMod val="75000"/>
                  </a:schemeClr>
                </a:solidFill>
              </a:rPr>
              <a:t> trip, followed by our trip to the Cheltenham Literacy Festival</a:t>
            </a:r>
            <a:endParaRPr lang="en-GB" dirty="0">
              <a:solidFill>
                <a:schemeClr val="tx2">
                  <a:lumMod val="75000"/>
                </a:schemeClr>
              </a:solidFill>
            </a:endParaRPr>
          </a:p>
        </p:txBody>
      </p:sp>
      <p:pic>
        <p:nvPicPr>
          <p:cNvPr id="4" name="Picture 3"/>
          <p:cNvPicPr>
            <a:picLocks noChangeAspect="1"/>
          </p:cNvPicPr>
          <p:nvPr/>
        </p:nvPicPr>
        <p:blipFill>
          <a:blip r:embed="rId2"/>
          <a:stretch>
            <a:fillRect/>
          </a:stretch>
        </p:blipFill>
        <p:spPr>
          <a:xfrm>
            <a:off x="4450922" y="276654"/>
            <a:ext cx="853514" cy="841321"/>
          </a:xfrm>
          <a:prstGeom prst="rect">
            <a:avLst/>
          </a:prstGeom>
        </p:spPr>
      </p:pic>
    </p:spTree>
    <p:extLst>
      <p:ext uri="{BB962C8B-B14F-4D97-AF65-F5344CB8AC3E}">
        <p14:creationId xmlns:p14="http://schemas.microsoft.com/office/powerpoint/2010/main" val="3607803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sz="2800" b="1" u="sng" dirty="0" smtClean="0">
                <a:solidFill>
                  <a:schemeClr val="tx2">
                    <a:lumMod val="75000"/>
                  </a:schemeClr>
                </a:solidFill>
              </a:rPr>
              <a:t>MONITORS:</a:t>
            </a:r>
          </a:p>
          <a:p>
            <a:r>
              <a:rPr lang="en-US" sz="2800" dirty="0" smtClean="0">
                <a:solidFill>
                  <a:schemeClr val="tx2">
                    <a:lumMod val="75000"/>
                  </a:schemeClr>
                </a:solidFill>
              </a:rPr>
              <a:t>As the oldest children are in Kestrel’s class they carry out the important monitor roles that enable us to run smoothly as a whole school (eg sorting out milk, bell monitors </a:t>
            </a:r>
            <a:r>
              <a:rPr lang="en-US" sz="2800" dirty="0" err="1" smtClean="0">
                <a:solidFill>
                  <a:schemeClr val="tx2">
                    <a:lumMod val="75000"/>
                  </a:schemeClr>
                </a:solidFill>
              </a:rPr>
              <a:t>etc</a:t>
            </a:r>
            <a:r>
              <a:rPr lang="en-US" sz="2800" dirty="0" smtClean="0">
                <a:solidFill>
                  <a:schemeClr val="tx2">
                    <a:lumMod val="75000"/>
                  </a:schemeClr>
                </a:solidFill>
              </a:rPr>
              <a:t>) and take leading roles in the School council and Eco Council decisions. Miss Marks has also set up a Worship Council for this year.</a:t>
            </a:r>
            <a:endParaRPr lang="en-GB" dirty="0"/>
          </a:p>
        </p:txBody>
      </p:sp>
      <p:pic>
        <p:nvPicPr>
          <p:cNvPr id="4" name="Picture 3"/>
          <p:cNvPicPr>
            <a:picLocks noChangeAspect="1"/>
          </p:cNvPicPr>
          <p:nvPr/>
        </p:nvPicPr>
        <p:blipFill>
          <a:blip r:embed="rId2"/>
          <a:stretch>
            <a:fillRect/>
          </a:stretch>
        </p:blipFill>
        <p:spPr>
          <a:xfrm>
            <a:off x="2805130" y="363381"/>
            <a:ext cx="853514" cy="841321"/>
          </a:xfrm>
          <a:prstGeom prst="rect">
            <a:avLst/>
          </a:prstGeom>
        </p:spPr>
      </p:pic>
    </p:spTree>
    <p:extLst>
      <p:ext uri="{BB962C8B-B14F-4D97-AF65-F5344CB8AC3E}">
        <p14:creationId xmlns:p14="http://schemas.microsoft.com/office/powerpoint/2010/main" val="2338780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US" b="1" u="sng" dirty="0" smtClean="0">
                <a:solidFill>
                  <a:schemeClr val="tx2">
                    <a:lumMod val="75000"/>
                  </a:schemeClr>
                </a:solidFill>
              </a:rPr>
              <a:t>AWARDS:</a:t>
            </a:r>
          </a:p>
          <a:p>
            <a:r>
              <a:rPr lang="en-US" dirty="0" smtClean="0">
                <a:solidFill>
                  <a:schemeClr val="tx2">
                    <a:lumMod val="75000"/>
                  </a:schemeClr>
                </a:solidFill>
              </a:rPr>
              <a:t>Dojo points are awarded for general good work, pleasant manners, consistent homework etc. and one off ‘Good </a:t>
            </a:r>
            <a:r>
              <a:rPr lang="en-US" dirty="0">
                <a:solidFill>
                  <a:schemeClr val="tx2">
                    <a:lumMod val="75000"/>
                  </a:schemeClr>
                </a:solidFill>
              </a:rPr>
              <a:t>Work’ </a:t>
            </a:r>
            <a:r>
              <a:rPr lang="en-US" dirty="0" smtClean="0">
                <a:solidFill>
                  <a:schemeClr val="tx2">
                    <a:lumMod val="75000"/>
                  </a:schemeClr>
                </a:solidFill>
              </a:rPr>
              <a:t>certificates are given for similar.</a:t>
            </a:r>
          </a:p>
          <a:p>
            <a:r>
              <a:rPr lang="en-US" dirty="0" smtClean="0">
                <a:solidFill>
                  <a:schemeClr val="tx2">
                    <a:lumMod val="75000"/>
                  </a:schemeClr>
                </a:solidFill>
              </a:rPr>
              <a:t>On achieving 40 dojo points a ‘Good work’ certificate is awarded in our Friday  celebration assembly.</a:t>
            </a:r>
          </a:p>
          <a:p>
            <a:r>
              <a:rPr lang="en-US" dirty="0" smtClean="0">
                <a:solidFill>
                  <a:schemeClr val="tx2">
                    <a:lumMod val="75000"/>
                  </a:schemeClr>
                </a:solidFill>
              </a:rPr>
              <a:t>When 5 certificates are achieved the ‘Good work cup’ is kept for a week, then returned to the office– when the cup has been awarded to the individual 5 times, they get to keep the cup!</a:t>
            </a:r>
            <a:endParaRPr lang="en-GB" dirty="0">
              <a:solidFill>
                <a:schemeClr val="tx2">
                  <a:lumMod val="75000"/>
                </a:schemeClr>
              </a:solidFill>
            </a:endParaRPr>
          </a:p>
        </p:txBody>
      </p:sp>
      <p:pic>
        <p:nvPicPr>
          <p:cNvPr id="4" name="Picture 3"/>
          <p:cNvPicPr>
            <a:picLocks noChangeAspect="1"/>
          </p:cNvPicPr>
          <p:nvPr/>
        </p:nvPicPr>
        <p:blipFill>
          <a:blip r:embed="rId2"/>
          <a:stretch>
            <a:fillRect/>
          </a:stretch>
        </p:blipFill>
        <p:spPr>
          <a:xfrm>
            <a:off x="2112418" y="407284"/>
            <a:ext cx="853514" cy="841321"/>
          </a:xfrm>
          <a:prstGeom prst="rect">
            <a:avLst/>
          </a:prstGeom>
        </p:spPr>
      </p:pic>
    </p:spTree>
    <p:extLst>
      <p:ext uri="{BB962C8B-B14F-4D97-AF65-F5344CB8AC3E}">
        <p14:creationId xmlns:p14="http://schemas.microsoft.com/office/powerpoint/2010/main" val="2747172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22216" y="676469"/>
            <a:ext cx="10955383" cy="3615267"/>
          </a:xfrm>
        </p:spPr>
        <p:txBody>
          <a:bodyPr>
            <a:normAutofit fontScale="85000" lnSpcReduction="20000"/>
          </a:bodyPr>
          <a:lstStyle/>
          <a:p>
            <a:pPr marL="0" indent="0">
              <a:buNone/>
            </a:pPr>
            <a:r>
              <a:rPr lang="en-US" sz="2800" b="1" u="sng" dirty="0" smtClean="0">
                <a:solidFill>
                  <a:schemeClr val="tx2">
                    <a:lumMod val="75000"/>
                  </a:schemeClr>
                </a:solidFill>
              </a:rPr>
              <a:t>SATS 2023</a:t>
            </a:r>
          </a:p>
          <a:p>
            <a:r>
              <a:rPr lang="en-US" sz="2800" dirty="0">
                <a:solidFill>
                  <a:schemeClr val="tx2">
                    <a:lumMod val="75000"/>
                  </a:schemeClr>
                </a:solidFill>
              </a:rPr>
              <a:t>Y</a:t>
            </a:r>
            <a:r>
              <a:rPr lang="en-US" sz="2800" dirty="0" smtClean="0">
                <a:solidFill>
                  <a:schemeClr val="tx2">
                    <a:lumMod val="75000"/>
                  </a:schemeClr>
                </a:solidFill>
              </a:rPr>
              <a:t>our child maybe in Y6 and it is considered an important transition year: getting them ‘secondary ready.’ </a:t>
            </a:r>
          </a:p>
          <a:p>
            <a:r>
              <a:rPr lang="en-US" sz="2800" dirty="0" smtClean="0">
                <a:solidFill>
                  <a:schemeClr val="tx2">
                    <a:lumMod val="75000"/>
                  </a:schemeClr>
                </a:solidFill>
              </a:rPr>
              <a:t>Please could you therefore avoid holidays in the 6 weeks running up to SATS next year, and obviously the week in which they take place: </a:t>
            </a:r>
          </a:p>
          <a:p>
            <a:pPr marL="0" indent="0" algn="ctr">
              <a:buNone/>
            </a:pPr>
            <a:r>
              <a:rPr lang="en-US" sz="2800" b="1" u="sng" dirty="0" smtClean="0">
                <a:solidFill>
                  <a:srgbClr val="002060"/>
                </a:solidFill>
              </a:rPr>
              <a:t>Monday </a:t>
            </a:r>
            <a:r>
              <a:rPr lang="en-US" sz="2800" b="1" u="sng" dirty="0" smtClean="0">
                <a:solidFill>
                  <a:srgbClr val="002060"/>
                </a:solidFill>
              </a:rPr>
              <a:t>13</a:t>
            </a:r>
            <a:r>
              <a:rPr lang="en-US" sz="2800" b="1" u="sng" dirty="0" smtClean="0">
                <a:solidFill>
                  <a:srgbClr val="002060"/>
                </a:solidFill>
              </a:rPr>
              <a:t>th </a:t>
            </a:r>
            <a:r>
              <a:rPr lang="en-US" sz="2800" b="1" u="sng" dirty="0">
                <a:solidFill>
                  <a:srgbClr val="002060"/>
                </a:solidFill>
              </a:rPr>
              <a:t>May </a:t>
            </a:r>
            <a:r>
              <a:rPr lang="en-US" sz="2800" b="1" u="sng" dirty="0" smtClean="0">
                <a:solidFill>
                  <a:srgbClr val="002060"/>
                </a:solidFill>
              </a:rPr>
              <a:t>2024 </a:t>
            </a:r>
            <a:r>
              <a:rPr lang="en-US" sz="2800" b="1" u="sng" dirty="0">
                <a:solidFill>
                  <a:srgbClr val="002060"/>
                </a:solidFill>
              </a:rPr>
              <a:t>– Thursday </a:t>
            </a:r>
            <a:r>
              <a:rPr lang="en-US" sz="2800" b="1" u="sng" dirty="0" smtClean="0">
                <a:solidFill>
                  <a:srgbClr val="002060"/>
                </a:solidFill>
              </a:rPr>
              <a:t>16th </a:t>
            </a:r>
            <a:r>
              <a:rPr lang="en-US" sz="2800" b="1" u="sng" dirty="0">
                <a:solidFill>
                  <a:srgbClr val="002060"/>
                </a:solidFill>
              </a:rPr>
              <a:t>May </a:t>
            </a:r>
            <a:r>
              <a:rPr lang="en-US" sz="2800" b="1" u="sng" dirty="0" smtClean="0">
                <a:solidFill>
                  <a:srgbClr val="002060"/>
                </a:solidFill>
              </a:rPr>
              <a:t>2023.</a:t>
            </a:r>
          </a:p>
          <a:p>
            <a:pPr marL="0" indent="0" algn="ctr">
              <a:buNone/>
            </a:pPr>
            <a:endParaRPr lang="en-US" sz="2800" b="1" u="sng" dirty="0">
              <a:solidFill>
                <a:srgbClr val="002060"/>
              </a:solidFill>
            </a:endParaRPr>
          </a:p>
          <a:p>
            <a:pPr marL="0" indent="0" algn="ctr">
              <a:buNone/>
            </a:pPr>
            <a:r>
              <a:rPr lang="en-US" sz="2800" i="1" dirty="0">
                <a:solidFill>
                  <a:srgbClr val="002060"/>
                </a:solidFill>
              </a:rPr>
              <a:t>Over this period pupils will sit 6 different tests, with English normally taking place at the beginning of the week and maths at the end.</a:t>
            </a:r>
            <a:endParaRPr lang="en-US" sz="2800" i="1" dirty="0" smtClean="0">
              <a:solidFill>
                <a:srgbClr val="002060"/>
              </a:solidFill>
            </a:endParaRPr>
          </a:p>
          <a:p>
            <a:endParaRPr lang="en-GB" dirty="0"/>
          </a:p>
        </p:txBody>
      </p:sp>
      <p:pic>
        <p:nvPicPr>
          <p:cNvPr id="4" name="Picture 3"/>
          <p:cNvPicPr>
            <a:picLocks noChangeAspect="1"/>
          </p:cNvPicPr>
          <p:nvPr/>
        </p:nvPicPr>
        <p:blipFill>
          <a:blip r:embed="rId2"/>
          <a:stretch>
            <a:fillRect/>
          </a:stretch>
        </p:blipFill>
        <p:spPr>
          <a:xfrm>
            <a:off x="1972634" y="60212"/>
            <a:ext cx="853514" cy="841321"/>
          </a:xfrm>
          <a:prstGeom prst="rect">
            <a:avLst/>
          </a:prstGeom>
        </p:spPr>
      </p:pic>
    </p:spTree>
    <p:extLst>
      <p:ext uri="{BB962C8B-B14F-4D97-AF65-F5344CB8AC3E}">
        <p14:creationId xmlns:p14="http://schemas.microsoft.com/office/powerpoint/2010/main" val="3764450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p:txBody>
      </p:sp>
      <p:sp>
        <p:nvSpPr>
          <p:cNvPr id="4" name="Rectangle 3"/>
          <p:cNvSpPr/>
          <p:nvPr/>
        </p:nvSpPr>
        <p:spPr>
          <a:xfrm>
            <a:off x="684212" y="770769"/>
            <a:ext cx="9983788" cy="3970318"/>
          </a:xfrm>
          <a:prstGeom prst="rect">
            <a:avLst/>
          </a:prstGeom>
        </p:spPr>
        <p:txBody>
          <a:bodyPr wrap="square">
            <a:spAutoFit/>
          </a:bodyPr>
          <a:lstStyle/>
          <a:p>
            <a:r>
              <a:rPr lang="en-US" sz="2800" b="1" u="sng" dirty="0" smtClean="0">
                <a:solidFill>
                  <a:schemeClr val="tx2">
                    <a:lumMod val="75000"/>
                  </a:schemeClr>
                </a:solidFill>
              </a:rPr>
              <a:t>HELPERS: </a:t>
            </a:r>
          </a:p>
          <a:p>
            <a:endParaRPr lang="en-US" sz="2800" b="1" u="sng" dirty="0">
              <a:solidFill>
                <a:schemeClr val="tx2">
                  <a:lumMod val="75000"/>
                </a:schemeClr>
              </a:solidFill>
            </a:endParaRPr>
          </a:p>
          <a:p>
            <a:endParaRPr lang="en-US" sz="2800" b="1" u="sng" dirty="0" smtClean="0">
              <a:solidFill>
                <a:schemeClr val="tx2">
                  <a:lumMod val="75000"/>
                </a:schemeClr>
              </a:solidFill>
            </a:endParaRPr>
          </a:p>
          <a:p>
            <a:r>
              <a:rPr lang="en-US" sz="2800" dirty="0" smtClean="0">
                <a:solidFill>
                  <a:schemeClr val="tx2">
                    <a:lumMod val="75000"/>
                  </a:schemeClr>
                </a:solidFill>
              </a:rPr>
              <a:t>Finally, if anybody would like to come and help in Kestrel’s class it would be much appreciated.. Help with readers / spelling games / art work / maths games / sewing </a:t>
            </a:r>
            <a:r>
              <a:rPr lang="en-US" sz="2800" dirty="0" err="1" smtClean="0">
                <a:solidFill>
                  <a:schemeClr val="tx2">
                    <a:lumMod val="75000"/>
                  </a:schemeClr>
                </a:solidFill>
              </a:rPr>
              <a:t>etc</a:t>
            </a:r>
            <a:r>
              <a:rPr lang="en-US" sz="2800" dirty="0" smtClean="0">
                <a:solidFill>
                  <a:schemeClr val="tx2">
                    <a:lumMod val="75000"/>
                  </a:schemeClr>
                </a:solidFill>
              </a:rPr>
              <a:t>  </a:t>
            </a:r>
            <a:r>
              <a:rPr lang="en-US" sz="2800" dirty="0" smtClean="0">
                <a:solidFill>
                  <a:schemeClr val="tx2">
                    <a:lumMod val="75000"/>
                  </a:schemeClr>
                </a:solidFill>
              </a:rPr>
              <a:t>or share some of your talents and knowledge with us - there </a:t>
            </a:r>
            <a:r>
              <a:rPr lang="en-US" sz="2800" dirty="0" smtClean="0">
                <a:solidFill>
                  <a:schemeClr val="tx2">
                    <a:lumMod val="75000"/>
                  </a:schemeClr>
                </a:solidFill>
              </a:rPr>
              <a:t>is always something that needs doing!</a:t>
            </a:r>
            <a:endParaRPr lang="en-US" sz="2800" dirty="0">
              <a:solidFill>
                <a:schemeClr val="tx2">
                  <a:lumMod val="75000"/>
                </a:schemeClr>
              </a:solidFill>
            </a:endParaRPr>
          </a:p>
        </p:txBody>
      </p:sp>
      <p:pic>
        <p:nvPicPr>
          <p:cNvPr id="5" name="Picture 4"/>
          <p:cNvPicPr>
            <a:picLocks noChangeAspect="1"/>
          </p:cNvPicPr>
          <p:nvPr/>
        </p:nvPicPr>
        <p:blipFill>
          <a:blip r:embed="rId2"/>
          <a:stretch>
            <a:fillRect/>
          </a:stretch>
        </p:blipFill>
        <p:spPr>
          <a:xfrm>
            <a:off x="2899916" y="477824"/>
            <a:ext cx="853514" cy="841321"/>
          </a:xfrm>
          <a:prstGeom prst="rect">
            <a:avLst/>
          </a:prstGeom>
        </p:spPr>
      </p:pic>
    </p:spTree>
    <p:extLst>
      <p:ext uri="{BB962C8B-B14F-4D97-AF65-F5344CB8AC3E}">
        <p14:creationId xmlns:p14="http://schemas.microsoft.com/office/powerpoint/2010/main" val="1401717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685800"/>
            <a:ext cx="10223274" cy="3615267"/>
          </a:xfrm>
        </p:spPr>
        <p:txBody>
          <a:bodyPr>
            <a:normAutofit/>
          </a:bodyPr>
          <a:lstStyle/>
          <a:p>
            <a:pPr marL="0" indent="0">
              <a:buNone/>
            </a:pPr>
            <a:r>
              <a:rPr lang="en-US" sz="2800" b="1" u="sng" dirty="0" smtClean="0">
                <a:solidFill>
                  <a:schemeClr val="tx2">
                    <a:lumMod val="75000"/>
                  </a:schemeClr>
                </a:solidFill>
              </a:rPr>
              <a:t>CONTACT:</a:t>
            </a:r>
          </a:p>
          <a:p>
            <a:r>
              <a:rPr lang="en-US" sz="2800" dirty="0" smtClean="0">
                <a:solidFill>
                  <a:schemeClr val="tx2">
                    <a:lumMod val="75000"/>
                  </a:schemeClr>
                </a:solidFill>
              </a:rPr>
              <a:t>Please do not hesitate to chat to me about any issues that are worrying you </a:t>
            </a:r>
            <a:r>
              <a:rPr lang="en-US" sz="2800" i="1" dirty="0" smtClean="0">
                <a:solidFill>
                  <a:schemeClr val="tx2">
                    <a:lumMod val="75000"/>
                  </a:schemeClr>
                </a:solidFill>
              </a:rPr>
              <a:t>or</a:t>
            </a:r>
            <a:r>
              <a:rPr lang="en-US" sz="2800" dirty="0" smtClean="0">
                <a:solidFill>
                  <a:schemeClr val="tx2">
                    <a:lumMod val="75000"/>
                  </a:schemeClr>
                </a:solidFill>
              </a:rPr>
              <a:t> your child </a:t>
            </a:r>
            <a:r>
              <a:rPr lang="en-US" sz="2800" i="1" dirty="0" smtClean="0">
                <a:solidFill>
                  <a:schemeClr val="tx2">
                    <a:lumMod val="75000"/>
                  </a:schemeClr>
                </a:solidFill>
              </a:rPr>
              <a:t>(phone call 8.30-3.15pm, emails 8am-6pm or  face-</a:t>
            </a:r>
            <a:r>
              <a:rPr lang="en-US" sz="2800" i="1" dirty="0">
                <a:solidFill>
                  <a:schemeClr val="tx2">
                    <a:lumMod val="75000"/>
                  </a:schemeClr>
                </a:solidFill>
              </a:rPr>
              <a:t>t</a:t>
            </a:r>
            <a:r>
              <a:rPr lang="en-US" sz="2800" i="1" dirty="0" smtClean="0">
                <a:solidFill>
                  <a:schemeClr val="tx2">
                    <a:lumMod val="75000"/>
                  </a:schemeClr>
                </a:solidFill>
              </a:rPr>
              <a:t>o-face)</a:t>
            </a:r>
            <a:r>
              <a:rPr lang="en-US" sz="2800" dirty="0" smtClean="0">
                <a:solidFill>
                  <a:schemeClr val="tx2">
                    <a:lumMod val="75000"/>
                  </a:schemeClr>
                </a:solidFill>
              </a:rPr>
              <a:t>. If there is a problem that may affect your child that day, please contact the office </a:t>
            </a:r>
            <a:r>
              <a:rPr lang="en-US" sz="2800" i="1" u="sng" dirty="0" smtClean="0">
                <a:solidFill>
                  <a:schemeClr val="tx2">
                    <a:lumMod val="75000"/>
                  </a:schemeClr>
                </a:solidFill>
              </a:rPr>
              <a:t>(01452 830558 / admin@hopebrook.gloucs.sch.uk) </a:t>
            </a:r>
            <a:endParaRPr lang="en-GB" i="1" u="sng" dirty="0"/>
          </a:p>
        </p:txBody>
      </p:sp>
      <p:pic>
        <p:nvPicPr>
          <p:cNvPr id="4" name="Picture 3"/>
          <p:cNvPicPr>
            <a:picLocks noChangeAspect="1"/>
          </p:cNvPicPr>
          <p:nvPr/>
        </p:nvPicPr>
        <p:blipFill>
          <a:blip r:embed="rId2"/>
          <a:stretch>
            <a:fillRect/>
          </a:stretch>
        </p:blipFill>
        <p:spPr>
          <a:xfrm>
            <a:off x="2669105" y="794131"/>
            <a:ext cx="853514" cy="841321"/>
          </a:xfrm>
          <a:prstGeom prst="rect">
            <a:avLst/>
          </a:prstGeom>
        </p:spPr>
      </p:pic>
    </p:spTree>
    <p:extLst>
      <p:ext uri="{BB962C8B-B14F-4D97-AF65-F5344CB8AC3E}">
        <p14:creationId xmlns:p14="http://schemas.microsoft.com/office/powerpoint/2010/main" val="2571025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45" y="4487332"/>
            <a:ext cx="12117355" cy="1507067"/>
          </a:xfrm>
        </p:spPr>
        <p:txBody>
          <a:bodyPr>
            <a:normAutofit/>
          </a:bodyPr>
          <a:lstStyle/>
          <a:p>
            <a:r>
              <a:rPr lang="en-US" sz="2200" dirty="0" smtClean="0"/>
              <a:t>                              </a:t>
            </a:r>
            <a:r>
              <a:rPr lang="en-US" dirty="0" smtClean="0"/>
              <a:t/>
            </a:r>
            <a:br>
              <a:rPr lang="en-US" dirty="0" smtClean="0"/>
            </a:br>
            <a:endParaRPr lang="en-GB" dirty="0"/>
          </a:p>
        </p:txBody>
      </p:sp>
      <p:sp>
        <p:nvSpPr>
          <p:cNvPr id="3" name="Content Placeholder 2"/>
          <p:cNvSpPr>
            <a:spLocks noGrp="1"/>
          </p:cNvSpPr>
          <p:nvPr>
            <p:ph idx="1"/>
          </p:nvPr>
        </p:nvSpPr>
        <p:spPr>
          <a:xfrm>
            <a:off x="572893" y="1625598"/>
            <a:ext cx="10615159" cy="3615267"/>
          </a:xfrm>
        </p:spPr>
        <p:txBody>
          <a:bodyPr>
            <a:noAutofit/>
          </a:bodyPr>
          <a:lstStyle/>
          <a:p>
            <a:pPr marL="0" indent="0">
              <a:buNone/>
            </a:pPr>
            <a:r>
              <a:rPr lang="en-US" sz="2800" b="1" u="sng" dirty="0" smtClean="0">
                <a:solidFill>
                  <a:schemeClr val="tx2">
                    <a:lumMod val="75000"/>
                  </a:schemeClr>
                </a:solidFill>
              </a:rPr>
              <a:t>WELCOME!</a:t>
            </a:r>
          </a:p>
          <a:p>
            <a:r>
              <a:rPr lang="en-US" sz="2800" dirty="0" smtClean="0">
                <a:solidFill>
                  <a:schemeClr val="tx2">
                    <a:lumMod val="75000"/>
                  </a:schemeClr>
                </a:solidFill>
              </a:rPr>
              <a:t>Welcome to Kestrel’s class. This year the staff based in the class are myself (</a:t>
            </a:r>
            <a:r>
              <a:rPr lang="en-US" sz="2800" dirty="0" err="1" smtClean="0">
                <a:solidFill>
                  <a:schemeClr val="tx2">
                    <a:lumMod val="75000"/>
                  </a:schemeClr>
                </a:solidFill>
              </a:rPr>
              <a:t>Mrs</a:t>
            </a:r>
            <a:r>
              <a:rPr lang="en-US" sz="2800" dirty="0" smtClean="0">
                <a:solidFill>
                  <a:schemeClr val="tx2">
                    <a:lumMod val="75000"/>
                  </a:schemeClr>
                </a:solidFill>
              </a:rPr>
              <a:t> </a:t>
            </a:r>
            <a:r>
              <a:rPr lang="en-US" sz="2800" dirty="0" smtClean="0">
                <a:solidFill>
                  <a:schemeClr val="tx2">
                    <a:lumMod val="75000"/>
                  </a:schemeClr>
                </a:solidFill>
              </a:rPr>
              <a:t>Hollis – teacher 4 days Mon-Thurs),Miss Kay (teacher- Friday), </a:t>
            </a:r>
            <a:r>
              <a:rPr lang="en-US" sz="2800" dirty="0" err="1" smtClean="0">
                <a:solidFill>
                  <a:schemeClr val="tx2">
                    <a:lumMod val="75000"/>
                  </a:schemeClr>
                </a:solidFill>
              </a:rPr>
              <a:t>Mrs</a:t>
            </a:r>
            <a:r>
              <a:rPr lang="en-US" sz="2800" dirty="0" smtClean="0">
                <a:solidFill>
                  <a:schemeClr val="tx2">
                    <a:lumMod val="75000"/>
                  </a:schemeClr>
                </a:solidFill>
              </a:rPr>
              <a:t> </a:t>
            </a:r>
            <a:r>
              <a:rPr lang="en-US" sz="2800" dirty="0" smtClean="0">
                <a:solidFill>
                  <a:schemeClr val="tx2">
                    <a:lumMod val="75000"/>
                  </a:schemeClr>
                </a:solidFill>
              </a:rPr>
              <a:t>Barnes </a:t>
            </a:r>
            <a:r>
              <a:rPr lang="en-US" sz="2800" dirty="0" smtClean="0">
                <a:solidFill>
                  <a:schemeClr val="tx2">
                    <a:lumMod val="75000"/>
                  </a:schemeClr>
                </a:solidFill>
              </a:rPr>
              <a:t> TA (3 days Mon-Wed), </a:t>
            </a:r>
            <a:r>
              <a:rPr lang="en-US" sz="2800" dirty="0" err="1" smtClean="0">
                <a:solidFill>
                  <a:schemeClr val="tx2">
                    <a:lumMod val="75000"/>
                  </a:schemeClr>
                </a:solidFill>
              </a:rPr>
              <a:t>Mrs</a:t>
            </a:r>
            <a:r>
              <a:rPr lang="en-US" sz="2800" dirty="0" smtClean="0">
                <a:solidFill>
                  <a:schemeClr val="tx2">
                    <a:lumMod val="75000"/>
                  </a:schemeClr>
                </a:solidFill>
              </a:rPr>
              <a:t> Harrington  TA (2 days general Thurs-Fri and daily support also), </a:t>
            </a:r>
            <a:r>
              <a:rPr lang="en-US" sz="2800" dirty="0" err="1" smtClean="0">
                <a:solidFill>
                  <a:schemeClr val="tx2">
                    <a:lumMod val="75000"/>
                  </a:schemeClr>
                </a:solidFill>
              </a:rPr>
              <a:t>Mrs</a:t>
            </a:r>
            <a:r>
              <a:rPr lang="en-US" sz="2800" dirty="0" smtClean="0">
                <a:solidFill>
                  <a:schemeClr val="tx2">
                    <a:lumMod val="75000"/>
                  </a:schemeClr>
                </a:solidFill>
              </a:rPr>
              <a:t> Fern (5 days – support TA) and Miss Williams – daily support TA</a:t>
            </a:r>
            <a:endParaRPr lang="en-US" sz="2800" dirty="0" smtClean="0">
              <a:solidFill>
                <a:schemeClr val="tx2">
                  <a:lumMod val="75000"/>
                </a:schemeClr>
              </a:solidFill>
            </a:endParaRPr>
          </a:p>
          <a:p>
            <a:r>
              <a:rPr lang="en-US" sz="2800" dirty="0" smtClean="0">
                <a:solidFill>
                  <a:schemeClr val="tx2">
                    <a:lumMod val="75000"/>
                  </a:schemeClr>
                </a:solidFill>
              </a:rPr>
              <a:t>On a </a:t>
            </a:r>
            <a:r>
              <a:rPr lang="en-US" sz="2800" dirty="0" smtClean="0">
                <a:solidFill>
                  <a:schemeClr val="tx2">
                    <a:lumMod val="75000"/>
                  </a:schemeClr>
                </a:solidFill>
              </a:rPr>
              <a:t>Thursday </a:t>
            </a:r>
            <a:r>
              <a:rPr lang="en-US" sz="2800" dirty="0" smtClean="0">
                <a:solidFill>
                  <a:schemeClr val="tx2">
                    <a:lumMod val="75000"/>
                  </a:schemeClr>
                </a:solidFill>
              </a:rPr>
              <a:t>afternoon </a:t>
            </a:r>
            <a:r>
              <a:rPr lang="en-US" sz="2800" dirty="0" smtClean="0">
                <a:solidFill>
                  <a:schemeClr val="tx2">
                    <a:lumMod val="75000"/>
                  </a:schemeClr>
                </a:solidFill>
              </a:rPr>
              <a:t>Miss </a:t>
            </a:r>
            <a:r>
              <a:rPr lang="en-US" sz="2800" dirty="0" err="1" smtClean="0">
                <a:solidFill>
                  <a:schemeClr val="tx2">
                    <a:lumMod val="75000"/>
                  </a:schemeClr>
                </a:solidFill>
              </a:rPr>
              <a:t>Scrivens</a:t>
            </a:r>
            <a:r>
              <a:rPr lang="en-US" sz="2800" dirty="0" smtClean="0">
                <a:solidFill>
                  <a:schemeClr val="tx2">
                    <a:lumMod val="75000"/>
                  </a:schemeClr>
                </a:solidFill>
              </a:rPr>
              <a:t> will </a:t>
            </a:r>
            <a:r>
              <a:rPr lang="en-US" sz="2800" dirty="0" smtClean="0">
                <a:solidFill>
                  <a:schemeClr val="tx2">
                    <a:lumMod val="75000"/>
                  </a:schemeClr>
                </a:solidFill>
              </a:rPr>
              <a:t>be taking the class </a:t>
            </a:r>
            <a:r>
              <a:rPr lang="en-US" sz="2800" dirty="0" smtClean="0">
                <a:solidFill>
                  <a:schemeClr val="tx2">
                    <a:lumMod val="75000"/>
                  </a:schemeClr>
                </a:solidFill>
              </a:rPr>
              <a:t>for French </a:t>
            </a:r>
            <a:r>
              <a:rPr lang="en-US" sz="2800" dirty="0" smtClean="0">
                <a:solidFill>
                  <a:schemeClr val="tx2">
                    <a:lumMod val="75000"/>
                  </a:schemeClr>
                </a:solidFill>
              </a:rPr>
              <a:t>lessons and Mr Yearly for PE lessons. </a:t>
            </a:r>
          </a:p>
          <a:p>
            <a:endParaRPr lang="en-GB" sz="2800" dirty="0">
              <a:solidFill>
                <a:schemeClr val="tx2">
                  <a:lumMod val="75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364" y="754424"/>
            <a:ext cx="736281" cy="726507"/>
          </a:xfrm>
          <a:prstGeom prst="rect">
            <a:avLst/>
          </a:prstGeom>
        </p:spPr>
      </p:pic>
    </p:spTree>
    <p:extLst>
      <p:ext uri="{BB962C8B-B14F-4D97-AF65-F5344CB8AC3E}">
        <p14:creationId xmlns:p14="http://schemas.microsoft.com/office/powerpoint/2010/main" val="805658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685800"/>
            <a:ext cx="10492628" cy="4354736"/>
          </a:xfrm>
        </p:spPr>
        <p:txBody>
          <a:bodyPr>
            <a:noAutofit/>
          </a:bodyPr>
          <a:lstStyle/>
          <a:p>
            <a:pPr marL="0" indent="0">
              <a:buNone/>
            </a:pPr>
            <a:r>
              <a:rPr lang="en-US" sz="2400" b="1" u="sng" dirty="0" smtClean="0">
                <a:solidFill>
                  <a:schemeClr val="tx2">
                    <a:lumMod val="75000"/>
                  </a:schemeClr>
                </a:solidFill>
              </a:rPr>
              <a:t>CURRICULUM:</a:t>
            </a:r>
          </a:p>
          <a:p>
            <a:r>
              <a:rPr lang="en-US" sz="2400" dirty="0" smtClean="0">
                <a:solidFill>
                  <a:schemeClr val="tx2">
                    <a:lumMod val="75000"/>
                  </a:schemeClr>
                </a:solidFill>
              </a:rPr>
              <a:t>The Y6 curriculum is relatively challenging and the content of </a:t>
            </a:r>
            <a:r>
              <a:rPr lang="en-US" sz="2400" dirty="0" err="1" smtClean="0">
                <a:solidFill>
                  <a:schemeClr val="tx2">
                    <a:lumMod val="75000"/>
                  </a:schemeClr>
                </a:solidFill>
              </a:rPr>
              <a:t>maths</a:t>
            </a:r>
            <a:r>
              <a:rPr lang="en-US" sz="2400" dirty="0" smtClean="0">
                <a:solidFill>
                  <a:schemeClr val="tx2">
                    <a:lumMod val="75000"/>
                  </a:schemeClr>
                </a:solidFill>
              </a:rPr>
              <a:t> and English has to be taught within two terms. </a:t>
            </a:r>
            <a:r>
              <a:rPr lang="en-US" sz="2400" dirty="0">
                <a:solidFill>
                  <a:schemeClr val="tx2">
                    <a:lumMod val="75000"/>
                  </a:schemeClr>
                </a:solidFill>
              </a:rPr>
              <a:t>S</a:t>
            </a:r>
            <a:r>
              <a:rPr lang="en-US" sz="2400" dirty="0" smtClean="0">
                <a:solidFill>
                  <a:schemeClr val="tx2">
                    <a:lumMod val="75000"/>
                  </a:schemeClr>
                </a:solidFill>
              </a:rPr>
              <a:t>ome </a:t>
            </a:r>
            <a:r>
              <a:rPr lang="en-US" sz="2400" dirty="0">
                <a:solidFill>
                  <a:schemeClr val="tx2">
                    <a:lumMod val="75000"/>
                  </a:schemeClr>
                </a:solidFill>
              </a:rPr>
              <a:t>children may need support to reach </a:t>
            </a:r>
            <a:r>
              <a:rPr lang="en-US" sz="2400" dirty="0" smtClean="0">
                <a:solidFill>
                  <a:schemeClr val="tx2">
                    <a:lumMod val="75000"/>
                  </a:schemeClr>
                </a:solidFill>
              </a:rPr>
              <a:t>these standards. This will be done </a:t>
            </a:r>
            <a:r>
              <a:rPr lang="en-US" sz="2400" dirty="0">
                <a:solidFill>
                  <a:schemeClr val="tx2">
                    <a:lumMod val="75000"/>
                  </a:schemeClr>
                </a:solidFill>
              </a:rPr>
              <a:t>during lesson time or in our </a:t>
            </a:r>
            <a:r>
              <a:rPr lang="en-US" sz="2400" dirty="0" smtClean="0">
                <a:solidFill>
                  <a:schemeClr val="tx2">
                    <a:lumMod val="75000"/>
                  </a:schemeClr>
                </a:solidFill>
              </a:rPr>
              <a:t>‘Scoop-up’ sessions time </a:t>
            </a:r>
            <a:r>
              <a:rPr lang="en-US" sz="2400" dirty="0">
                <a:solidFill>
                  <a:schemeClr val="tx2">
                    <a:lumMod val="75000"/>
                  </a:schemeClr>
                </a:solidFill>
              </a:rPr>
              <a:t>when children are given the chance to consolidate </a:t>
            </a:r>
            <a:r>
              <a:rPr lang="en-US" sz="2400" dirty="0" smtClean="0">
                <a:solidFill>
                  <a:schemeClr val="tx2">
                    <a:lumMod val="75000"/>
                  </a:schemeClr>
                </a:solidFill>
              </a:rPr>
              <a:t>or pre-teach a topic </a:t>
            </a:r>
            <a:r>
              <a:rPr lang="en-US" sz="2400" i="1" dirty="0" smtClean="0">
                <a:solidFill>
                  <a:schemeClr val="tx2">
                    <a:lumMod val="75000"/>
                  </a:schemeClr>
                </a:solidFill>
              </a:rPr>
              <a:t>(this </a:t>
            </a:r>
            <a:r>
              <a:rPr lang="en-US" sz="2400" i="1" dirty="0">
                <a:solidFill>
                  <a:schemeClr val="tx2">
                    <a:lumMod val="75000"/>
                  </a:schemeClr>
                </a:solidFill>
              </a:rPr>
              <a:t>slot </a:t>
            </a:r>
            <a:r>
              <a:rPr lang="en-US" sz="2400" i="1" dirty="0" smtClean="0">
                <a:solidFill>
                  <a:schemeClr val="tx2">
                    <a:lumMod val="75000"/>
                  </a:schemeClr>
                </a:solidFill>
              </a:rPr>
              <a:t>is also available </a:t>
            </a:r>
            <a:r>
              <a:rPr lang="en-US" sz="2400" i="1" dirty="0">
                <a:solidFill>
                  <a:schemeClr val="tx2">
                    <a:lumMod val="75000"/>
                  </a:schemeClr>
                </a:solidFill>
              </a:rPr>
              <a:t>to extend children too), </a:t>
            </a:r>
            <a:r>
              <a:rPr lang="en-US" sz="2400" dirty="0" smtClean="0">
                <a:solidFill>
                  <a:schemeClr val="tx2">
                    <a:lumMod val="75000"/>
                  </a:schemeClr>
                </a:solidFill>
              </a:rPr>
              <a:t>this is often </a:t>
            </a:r>
            <a:r>
              <a:rPr lang="en-US" sz="2400" dirty="0">
                <a:solidFill>
                  <a:schemeClr val="tx2">
                    <a:lumMod val="75000"/>
                  </a:schemeClr>
                </a:solidFill>
              </a:rPr>
              <a:t>in maths, but also grammar, </a:t>
            </a:r>
            <a:r>
              <a:rPr lang="en-US" sz="2400" dirty="0" smtClean="0">
                <a:solidFill>
                  <a:schemeClr val="tx2">
                    <a:lumMod val="75000"/>
                  </a:schemeClr>
                </a:solidFill>
              </a:rPr>
              <a:t>punctuation, spelling and reading. There may also be the opportunity for some children to attend ‘catch up’ sessions once a week after school.</a:t>
            </a:r>
            <a:endParaRPr lang="en-US" sz="2400" dirty="0">
              <a:solidFill>
                <a:schemeClr val="tx2">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6606" y="475061"/>
            <a:ext cx="996676" cy="983446"/>
          </a:xfrm>
          <a:prstGeom prst="rect">
            <a:avLst/>
          </a:prstGeom>
        </p:spPr>
      </p:pic>
    </p:spTree>
    <p:extLst>
      <p:ext uri="{BB962C8B-B14F-4D97-AF65-F5344CB8AC3E}">
        <p14:creationId xmlns:p14="http://schemas.microsoft.com/office/powerpoint/2010/main" val="1365710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buNone/>
            </a:pPr>
            <a:r>
              <a:rPr lang="en-US" sz="2800" b="1" u="sng" dirty="0" smtClean="0">
                <a:solidFill>
                  <a:schemeClr val="tx2">
                    <a:lumMod val="75000"/>
                  </a:schemeClr>
                </a:solidFill>
              </a:rPr>
              <a:t>UPDATES:</a:t>
            </a:r>
          </a:p>
          <a:p>
            <a:r>
              <a:rPr lang="en-US" sz="2800" dirty="0" smtClean="0">
                <a:solidFill>
                  <a:schemeClr val="tx2">
                    <a:lumMod val="75000"/>
                  </a:schemeClr>
                </a:solidFill>
              </a:rPr>
              <a:t>Please refer regularly to the school website for  what we are getting up to (photos, news items etc), but also for Kestrel’s topic overviews and topic webs:</a:t>
            </a:r>
          </a:p>
          <a:p>
            <a:pPr marL="0" indent="0">
              <a:buNone/>
            </a:pPr>
            <a:r>
              <a:rPr lang="en-GB" sz="2800" dirty="0">
                <a:solidFill>
                  <a:schemeClr val="tx2">
                    <a:lumMod val="75000"/>
                  </a:schemeClr>
                </a:solidFill>
              </a:rPr>
              <a:t> </a:t>
            </a:r>
            <a:r>
              <a:rPr lang="en-GB" sz="2800" dirty="0" smtClean="0">
                <a:solidFill>
                  <a:schemeClr val="tx2">
                    <a:lumMod val="75000"/>
                  </a:schemeClr>
                </a:solidFill>
              </a:rPr>
              <a:t>                           </a:t>
            </a:r>
            <a:r>
              <a:rPr lang="en-GB" sz="2800" u="sng" dirty="0" smtClean="0">
                <a:solidFill>
                  <a:schemeClr val="tx2">
                    <a:lumMod val="75000"/>
                  </a:schemeClr>
                </a:solidFill>
              </a:rPr>
              <a:t>https</a:t>
            </a:r>
            <a:r>
              <a:rPr lang="en-GB" sz="2800" u="sng" dirty="0">
                <a:solidFill>
                  <a:schemeClr val="tx2">
                    <a:lumMod val="75000"/>
                  </a:schemeClr>
                </a:solidFill>
              </a:rPr>
              <a:t>://www.hopebrook.co.uk/website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51197" y="407047"/>
            <a:ext cx="1004335" cy="991003"/>
          </a:xfrm>
          <a:prstGeom prst="rect">
            <a:avLst/>
          </a:prstGeom>
        </p:spPr>
      </p:pic>
    </p:spTree>
    <p:extLst>
      <p:ext uri="{BB962C8B-B14F-4D97-AF65-F5344CB8AC3E}">
        <p14:creationId xmlns:p14="http://schemas.microsoft.com/office/powerpoint/2010/main" val="1267144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746256"/>
            <a:ext cx="10379272" cy="4362293"/>
          </a:xfrm>
        </p:spPr>
        <p:txBody>
          <a:bodyPr>
            <a:normAutofit lnSpcReduction="10000"/>
          </a:bodyPr>
          <a:lstStyle/>
          <a:p>
            <a:pPr marL="0" indent="0">
              <a:buNone/>
            </a:pPr>
            <a:r>
              <a:rPr lang="en-US" sz="3200" b="1" u="sng" dirty="0" smtClean="0">
                <a:solidFill>
                  <a:schemeClr val="tx2">
                    <a:lumMod val="75000"/>
                  </a:schemeClr>
                </a:solidFill>
              </a:rPr>
              <a:t>STANDARDS:</a:t>
            </a:r>
          </a:p>
          <a:p>
            <a:r>
              <a:rPr lang="en-US" sz="3200" dirty="0" smtClean="0">
                <a:solidFill>
                  <a:schemeClr val="tx2">
                    <a:lumMod val="75000"/>
                  </a:schemeClr>
                </a:solidFill>
              </a:rPr>
              <a:t>In Kestrel’s class we really try to build up children’s independence in readiness for their transition to secondary school, which, be warned… does very quickly come around!</a:t>
            </a:r>
          </a:p>
          <a:p>
            <a:pPr marL="0" indent="0">
              <a:buNone/>
            </a:pPr>
            <a:endParaRPr lang="en-US" sz="3200" dirty="0">
              <a:solidFill>
                <a:schemeClr val="tx2">
                  <a:lumMod val="75000"/>
                </a:schemeClr>
              </a:solidFill>
            </a:endParaRPr>
          </a:p>
          <a:p>
            <a:r>
              <a:rPr lang="en-US" sz="3200" dirty="0">
                <a:solidFill>
                  <a:schemeClr val="tx2">
                    <a:lumMod val="75000"/>
                  </a:schemeClr>
                </a:solidFill>
              </a:rPr>
              <a:t>We do have high expectations in </a:t>
            </a:r>
            <a:r>
              <a:rPr lang="en-US" sz="3200" dirty="0" smtClean="0">
                <a:solidFill>
                  <a:schemeClr val="tx2">
                    <a:lumMod val="75000"/>
                  </a:schemeClr>
                </a:solidFill>
              </a:rPr>
              <a:t>both written standards </a:t>
            </a:r>
            <a:r>
              <a:rPr lang="en-US" sz="3200" dirty="0">
                <a:solidFill>
                  <a:schemeClr val="tx2">
                    <a:lumMod val="75000"/>
                  </a:schemeClr>
                </a:solidFill>
              </a:rPr>
              <a:t>and behaviour in </a:t>
            </a:r>
            <a:r>
              <a:rPr lang="en-US" sz="3200" dirty="0" smtClean="0">
                <a:solidFill>
                  <a:schemeClr val="tx2">
                    <a:lumMod val="75000"/>
                  </a:schemeClr>
                </a:solidFill>
              </a:rPr>
              <a:t>Kestrels.</a:t>
            </a:r>
            <a:endParaRPr lang="en-US" sz="3200" dirty="0">
              <a:solidFill>
                <a:schemeClr val="tx2">
                  <a:lumMod val="75000"/>
                </a:schemeClr>
              </a:solidFill>
            </a:endParaRPr>
          </a:p>
          <a:p>
            <a:endParaRPr lang="en-GB" dirty="0">
              <a:solidFill>
                <a:schemeClr val="tx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0483" y="452389"/>
            <a:ext cx="737868" cy="728073"/>
          </a:xfrm>
          <a:prstGeom prst="rect">
            <a:avLst/>
          </a:prstGeom>
        </p:spPr>
      </p:pic>
    </p:spTree>
    <p:extLst>
      <p:ext uri="{BB962C8B-B14F-4D97-AF65-F5344CB8AC3E}">
        <p14:creationId xmlns:p14="http://schemas.microsoft.com/office/powerpoint/2010/main" val="3474085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1" y="685800"/>
            <a:ext cx="10265917" cy="4898841"/>
          </a:xfrm>
        </p:spPr>
        <p:txBody>
          <a:bodyPr>
            <a:normAutofit/>
          </a:bodyPr>
          <a:lstStyle/>
          <a:p>
            <a:pPr marL="0" indent="0">
              <a:buNone/>
            </a:pPr>
            <a:r>
              <a:rPr lang="en-US" sz="2400" b="1" u="sng" dirty="0" smtClean="0">
                <a:solidFill>
                  <a:schemeClr val="tx2">
                    <a:lumMod val="75000"/>
                  </a:schemeClr>
                </a:solidFill>
              </a:rPr>
              <a:t>PE</a:t>
            </a:r>
          </a:p>
          <a:p>
            <a:r>
              <a:rPr lang="en-US" sz="2400" dirty="0" smtClean="0">
                <a:solidFill>
                  <a:schemeClr val="tx2">
                    <a:lumMod val="75000"/>
                  </a:schemeClr>
                </a:solidFill>
              </a:rPr>
              <a:t>PE this term is on a </a:t>
            </a:r>
            <a:r>
              <a:rPr lang="en-US" sz="2400" dirty="0" smtClean="0">
                <a:solidFill>
                  <a:schemeClr val="tx2">
                    <a:lumMod val="75000"/>
                  </a:schemeClr>
                </a:solidFill>
              </a:rPr>
              <a:t>Thursday and for some, swimming on a Monday afternoon. </a:t>
            </a:r>
            <a:r>
              <a:rPr lang="en-US" sz="2400" dirty="0" smtClean="0">
                <a:solidFill>
                  <a:schemeClr val="tx2">
                    <a:lumMod val="75000"/>
                  </a:schemeClr>
                </a:solidFill>
              </a:rPr>
              <a:t>We normally encourage children to bring in a separate sports kit to school for clubs so that their school PE kit remains in school </a:t>
            </a:r>
            <a:r>
              <a:rPr lang="en-US" sz="2400" i="1" dirty="0" smtClean="0">
                <a:solidFill>
                  <a:schemeClr val="tx2">
                    <a:lumMod val="75000"/>
                  </a:schemeClr>
                </a:solidFill>
              </a:rPr>
              <a:t>(taken home each half term for a wash, unless ultra muddy!).</a:t>
            </a:r>
          </a:p>
          <a:p>
            <a:r>
              <a:rPr lang="en-US" sz="2400" dirty="0" smtClean="0">
                <a:solidFill>
                  <a:schemeClr val="tx2">
                    <a:lumMod val="75000"/>
                  </a:schemeClr>
                </a:solidFill>
              </a:rPr>
              <a:t>Trainers are preferable rather than plimsolls as these prove a little dangerous and ill-fitting as the children get bigger and faster at running.</a:t>
            </a:r>
            <a:endParaRPr lang="en-GB" sz="2400" dirty="0">
              <a:solidFill>
                <a:schemeClr val="tx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3441" y="1064508"/>
            <a:ext cx="820526" cy="809634"/>
          </a:xfrm>
          <a:prstGeom prst="rect">
            <a:avLst/>
          </a:prstGeom>
        </p:spPr>
      </p:pic>
    </p:spTree>
    <p:extLst>
      <p:ext uri="{BB962C8B-B14F-4D97-AF65-F5344CB8AC3E}">
        <p14:creationId xmlns:p14="http://schemas.microsoft.com/office/powerpoint/2010/main" val="60733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685800"/>
            <a:ext cx="10182790" cy="4981969"/>
          </a:xfrm>
        </p:spPr>
        <p:txBody>
          <a:bodyPr>
            <a:normAutofit fontScale="85000" lnSpcReduction="10000"/>
          </a:bodyPr>
          <a:lstStyle/>
          <a:p>
            <a:pPr marL="0" indent="0">
              <a:buNone/>
            </a:pPr>
            <a:r>
              <a:rPr lang="en-US" sz="3100" b="1" u="sng" dirty="0" smtClean="0">
                <a:solidFill>
                  <a:schemeClr val="tx2">
                    <a:lumMod val="75000"/>
                  </a:schemeClr>
                </a:solidFill>
              </a:rPr>
              <a:t>PERSONAL EQUIPMENT:</a:t>
            </a:r>
          </a:p>
          <a:p>
            <a:r>
              <a:rPr lang="en-US" sz="3100" dirty="0" smtClean="0"/>
              <a:t>	</a:t>
            </a:r>
            <a:r>
              <a:rPr lang="en-US" sz="3100" dirty="0" smtClean="0">
                <a:solidFill>
                  <a:schemeClr val="tx2">
                    <a:lumMod val="75000"/>
                  </a:schemeClr>
                </a:solidFill>
              </a:rPr>
              <a:t>Can we please ensure that everything that your child brings into school is named </a:t>
            </a:r>
            <a:r>
              <a:rPr lang="en-US" sz="3100" i="1" dirty="0" smtClean="0">
                <a:solidFill>
                  <a:schemeClr val="tx2">
                    <a:lumMod val="75000"/>
                  </a:schemeClr>
                </a:solidFill>
              </a:rPr>
              <a:t>(including each part of the school uniform).</a:t>
            </a:r>
          </a:p>
          <a:p>
            <a:r>
              <a:rPr lang="en-US" sz="3100" dirty="0" smtClean="0">
                <a:solidFill>
                  <a:schemeClr val="tx2">
                    <a:lumMod val="75000"/>
                  </a:schemeClr>
                </a:solidFill>
              </a:rPr>
              <a:t>We encourage children to use ink pens rather than biros to enhance handwriting flow; we do have erasable roller pens for sale in school for £2 each </a:t>
            </a:r>
            <a:r>
              <a:rPr lang="en-US" sz="3100" i="1" dirty="0" smtClean="0">
                <a:solidFill>
                  <a:schemeClr val="tx2">
                    <a:lumMod val="75000"/>
                  </a:schemeClr>
                </a:solidFill>
              </a:rPr>
              <a:t>(Children to See </a:t>
            </a:r>
            <a:r>
              <a:rPr lang="en-US" sz="3100" i="1" dirty="0" err="1" smtClean="0">
                <a:solidFill>
                  <a:schemeClr val="tx2">
                    <a:lumMod val="75000"/>
                  </a:schemeClr>
                </a:solidFill>
              </a:rPr>
              <a:t>Mrs</a:t>
            </a:r>
            <a:r>
              <a:rPr lang="en-US" sz="3100" i="1" dirty="0" smtClean="0">
                <a:solidFill>
                  <a:schemeClr val="tx2">
                    <a:lumMod val="75000"/>
                  </a:schemeClr>
                </a:solidFill>
              </a:rPr>
              <a:t> </a:t>
            </a:r>
            <a:r>
              <a:rPr lang="en-US" sz="3100" i="1" dirty="0" smtClean="0">
                <a:solidFill>
                  <a:schemeClr val="tx2">
                    <a:lumMod val="75000"/>
                  </a:schemeClr>
                </a:solidFill>
              </a:rPr>
              <a:t>Hollis, </a:t>
            </a:r>
            <a:r>
              <a:rPr lang="en-US" sz="3100" i="1" dirty="0" err="1" smtClean="0">
                <a:solidFill>
                  <a:schemeClr val="tx2">
                    <a:lumMod val="75000"/>
                  </a:schemeClr>
                </a:solidFill>
              </a:rPr>
              <a:t>Mrs</a:t>
            </a:r>
            <a:r>
              <a:rPr lang="en-US" sz="3100" i="1" dirty="0" smtClean="0">
                <a:solidFill>
                  <a:schemeClr val="tx2">
                    <a:lumMod val="75000"/>
                  </a:schemeClr>
                </a:solidFill>
              </a:rPr>
              <a:t> </a:t>
            </a:r>
            <a:r>
              <a:rPr lang="en-US" sz="3100" i="1" dirty="0" smtClean="0">
                <a:solidFill>
                  <a:schemeClr val="tx2">
                    <a:lumMod val="75000"/>
                  </a:schemeClr>
                </a:solidFill>
              </a:rPr>
              <a:t>Barnes or </a:t>
            </a:r>
            <a:r>
              <a:rPr lang="en-US" sz="3100" i="1" dirty="0" err="1" smtClean="0">
                <a:solidFill>
                  <a:schemeClr val="tx2">
                    <a:lumMod val="75000"/>
                  </a:schemeClr>
                </a:solidFill>
              </a:rPr>
              <a:t>Mrs</a:t>
            </a:r>
            <a:r>
              <a:rPr lang="en-US" sz="3100" i="1" dirty="0" smtClean="0">
                <a:solidFill>
                  <a:schemeClr val="tx2">
                    <a:lumMod val="75000"/>
                  </a:schemeClr>
                </a:solidFill>
              </a:rPr>
              <a:t> Harrington </a:t>
            </a:r>
            <a:r>
              <a:rPr lang="en-US" sz="3100" i="1" dirty="0" smtClean="0">
                <a:solidFill>
                  <a:schemeClr val="tx2">
                    <a:lumMod val="75000"/>
                  </a:schemeClr>
                </a:solidFill>
              </a:rPr>
              <a:t>for purchasing).</a:t>
            </a:r>
          </a:p>
          <a:p>
            <a:r>
              <a:rPr lang="en-US" sz="3100" dirty="0" smtClean="0">
                <a:solidFill>
                  <a:schemeClr val="tx2">
                    <a:lumMod val="75000"/>
                  </a:schemeClr>
                </a:solidFill>
              </a:rPr>
              <a:t>Children are encouraged to bring in their own small pencil case of equipment, again this prepares them for independent learning in readiness for secondary school.</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8466" y="452389"/>
            <a:ext cx="851162" cy="839863"/>
          </a:xfrm>
          <a:prstGeom prst="rect">
            <a:avLst/>
          </a:prstGeom>
        </p:spPr>
      </p:pic>
    </p:spTree>
    <p:extLst>
      <p:ext uri="{BB962C8B-B14F-4D97-AF65-F5344CB8AC3E}">
        <p14:creationId xmlns:p14="http://schemas.microsoft.com/office/powerpoint/2010/main" val="128180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685800"/>
            <a:ext cx="10898188" cy="4296747"/>
          </a:xfrm>
        </p:spPr>
        <p:txBody>
          <a:bodyPr>
            <a:normAutofit lnSpcReduction="10000"/>
          </a:bodyPr>
          <a:lstStyle/>
          <a:p>
            <a:pPr marL="0" indent="0">
              <a:buNone/>
            </a:pPr>
            <a:r>
              <a:rPr lang="en-US" sz="3200" b="1" u="sng" dirty="0" smtClean="0">
                <a:solidFill>
                  <a:schemeClr val="tx2">
                    <a:lumMod val="75000"/>
                  </a:schemeClr>
                </a:solidFill>
              </a:rPr>
              <a:t>HOMEWORK:</a:t>
            </a:r>
          </a:p>
          <a:p>
            <a:r>
              <a:rPr lang="en-US" sz="3200" dirty="0" smtClean="0">
                <a:solidFill>
                  <a:schemeClr val="tx2">
                    <a:lumMod val="75000"/>
                  </a:schemeClr>
                </a:solidFill>
              </a:rPr>
              <a:t>The ‘homework overview’ is given out </a:t>
            </a:r>
            <a:r>
              <a:rPr lang="en-US" sz="3200" dirty="0" smtClean="0">
                <a:solidFill>
                  <a:schemeClr val="tx2">
                    <a:lumMod val="75000"/>
                  </a:schemeClr>
                </a:solidFill>
              </a:rPr>
              <a:t>every </a:t>
            </a:r>
            <a:r>
              <a:rPr lang="en-US" sz="3200" dirty="0" smtClean="0">
                <a:solidFill>
                  <a:schemeClr val="tx2">
                    <a:lumMod val="75000"/>
                  </a:schemeClr>
                </a:solidFill>
              </a:rPr>
              <a:t>Monday and children are expected to organise their own time to plan to do this (1/2 hour </a:t>
            </a:r>
            <a:r>
              <a:rPr lang="en-US" sz="3200" dirty="0" smtClean="0">
                <a:solidFill>
                  <a:schemeClr val="tx2">
                    <a:lumMod val="75000"/>
                  </a:schemeClr>
                </a:solidFill>
              </a:rPr>
              <a:t>daily). They will </a:t>
            </a:r>
            <a:r>
              <a:rPr lang="en-US" sz="3200" dirty="0" smtClean="0">
                <a:solidFill>
                  <a:schemeClr val="tx2">
                    <a:lumMod val="75000"/>
                  </a:schemeClr>
                </a:solidFill>
              </a:rPr>
              <a:t>need to </a:t>
            </a:r>
            <a:r>
              <a:rPr lang="en-US" sz="3200" dirty="0" smtClean="0">
                <a:solidFill>
                  <a:schemeClr val="tx2">
                    <a:lumMod val="75000"/>
                  </a:schemeClr>
                </a:solidFill>
              </a:rPr>
              <a:t>bring </a:t>
            </a:r>
            <a:r>
              <a:rPr lang="en-US" sz="3200" dirty="0" smtClean="0">
                <a:solidFill>
                  <a:schemeClr val="tx2">
                    <a:lumMod val="75000"/>
                  </a:schemeClr>
                </a:solidFill>
              </a:rPr>
              <a:t>any work back in on the appropriate </a:t>
            </a:r>
            <a:r>
              <a:rPr lang="en-US" sz="3200" dirty="0" smtClean="0">
                <a:solidFill>
                  <a:schemeClr val="tx2">
                    <a:lumMod val="75000"/>
                  </a:schemeClr>
                </a:solidFill>
              </a:rPr>
              <a:t>day (Tuesday times tables, Friday for the rest)- </a:t>
            </a:r>
            <a:r>
              <a:rPr lang="en-US" sz="3200" dirty="0" smtClean="0">
                <a:solidFill>
                  <a:schemeClr val="tx2">
                    <a:lumMod val="75000"/>
                  </a:schemeClr>
                </a:solidFill>
              </a:rPr>
              <a:t>in their homework </a:t>
            </a:r>
            <a:r>
              <a:rPr lang="en-US" sz="3200" dirty="0" smtClean="0">
                <a:solidFill>
                  <a:schemeClr val="tx2">
                    <a:lumMod val="75000"/>
                  </a:schemeClr>
                </a:solidFill>
              </a:rPr>
              <a:t>book; </a:t>
            </a:r>
            <a:r>
              <a:rPr lang="en-US" sz="3200" dirty="0" smtClean="0">
                <a:solidFill>
                  <a:schemeClr val="tx2">
                    <a:lumMod val="75000"/>
                  </a:schemeClr>
                </a:solidFill>
              </a:rPr>
              <a:t>please can you ensure they have a quiet space to complete activities and monitor accordingly.</a:t>
            </a:r>
          </a:p>
        </p:txBody>
      </p:sp>
      <p:pic>
        <p:nvPicPr>
          <p:cNvPr id="4" name="Picture 3"/>
          <p:cNvPicPr>
            <a:picLocks noChangeAspect="1"/>
          </p:cNvPicPr>
          <p:nvPr/>
        </p:nvPicPr>
        <p:blipFill>
          <a:blip r:embed="rId2"/>
          <a:stretch>
            <a:fillRect/>
          </a:stretch>
        </p:blipFill>
        <p:spPr>
          <a:xfrm>
            <a:off x="3429412" y="468086"/>
            <a:ext cx="853514" cy="841321"/>
          </a:xfrm>
          <a:prstGeom prst="rect">
            <a:avLst/>
          </a:prstGeom>
        </p:spPr>
      </p:pic>
    </p:spTree>
    <p:extLst>
      <p:ext uri="{BB962C8B-B14F-4D97-AF65-F5344CB8AC3E}">
        <p14:creationId xmlns:p14="http://schemas.microsoft.com/office/powerpoint/2010/main" val="1609486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4212" y="685800"/>
            <a:ext cx="9374188" cy="4959220"/>
          </a:xfrm>
        </p:spPr>
        <p:txBody>
          <a:bodyPr>
            <a:normAutofit fontScale="70000" lnSpcReduction="20000"/>
          </a:bodyPr>
          <a:lstStyle/>
          <a:p>
            <a:pPr marL="0" indent="0">
              <a:buNone/>
            </a:pPr>
            <a:r>
              <a:rPr lang="en-US" sz="2600" b="1" u="sng" dirty="0" smtClean="0">
                <a:solidFill>
                  <a:schemeClr val="tx2">
                    <a:lumMod val="75000"/>
                  </a:schemeClr>
                </a:solidFill>
              </a:rPr>
              <a:t>HOMEWORK (cont..):</a:t>
            </a:r>
          </a:p>
          <a:p>
            <a:r>
              <a:rPr lang="en-US" sz="2600" dirty="0" smtClean="0">
                <a:solidFill>
                  <a:schemeClr val="tx2">
                    <a:lumMod val="75000"/>
                  </a:schemeClr>
                </a:solidFill>
              </a:rPr>
              <a:t>	Times tables fact rapid recall is a </a:t>
            </a:r>
            <a:r>
              <a:rPr lang="en-US" sz="2600" b="1" i="1" dirty="0" smtClean="0">
                <a:solidFill>
                  <a:schemeClr val="tx2">
                    <a:lumMod val="75000"/>
                  </a:schemeClr>
                </a:solidFill>
              </a:rPr>
              <a:t>crucial </a:t>
            </a:r>
            <a:r>
              <a:rPr lang="en-US" sz="2600" dirty="0" smtClean="0">
                <a:solidFill>
                  <a:schemeClr val="tx2">
                    <a:lumMod val="75000"/>
                  </a:schemeClr>
                </a:solidFill>
              </a:rPr>
              <a:t>part of Kestrel’s learning in order to access the Year 6 maths curriculum (percentages, fractions, long multiplication etc), I cannot emphasise this enough! Times tables homework is completed online via TimesTables Rock stars  </a:t>
            </a:r>
            <a:r>
              <a:rPr lang="en-US" sz="2600" u="sng" dirty="0">
                <a:solidFill>
                  <a:schemeClr val="tx2">
                    <a:lumMod val="75000"/>
                  </a:schemeClr>
                </a:solidFill>
                <a:hlinkClick r:id="rId2"/>
              </a:rPr>
              <a:t>https://</a:t>
            </a:r>
            <a:r>
              <a:rPr lang="en-US" sz="2600" u="sng" dirty="0" smtClean="0">
                <a:solidFill>
                  <a:schemeClr val="tx2">
                    <a:lumMod val="75000"/>
                  </a:schemeClr>
                </a:solidFill>
                <a:hlinkClick r:id="rId2"/>
              </a:rPr>
              <a:t>ttrockstars.com/</a:t>
            </a:r>
            <a:r>
              <a:rPr lang="en-US" sz="2600" dirty="0" smtClean="0">
                <a:solidFill>
                  <a:schemeClr val="tx2">
                    <a:lumMod val="75000"/>
                  </a:schemeClr>
                </a:solidFill>
              </a:rPr>
              <a:t>     in addition to a weekly sheet given out on a Monday, in readiness to be handed back on a Tuesday morning to prepare for their test that day.</a:t>
            </a:r>
            <a:endParaRPr lang="en-US" sz="2600" dirty="0">
              <a:solidFill>
                <a:schemeClr val="tx2">
                  <a:lumMod val="75000"/>
                </a:schemeClr>
              </a:solidFill>
            </a:endParaRPr>
          </a:p>
          <a:p>
            <a:pPr marL="0" indent="0">
              <a:buNone/>
            </a:pPr>
            <a:r>
              <a:rPr lang="en-US" sz="2600" dirty="0" smtClean="0">
                <a:solidFill>
                  <a:schemeClr val="tx2">
                    <a:lumMod val="75000"/>
                  </a:schemeClr>
                </a:solidFill>
              </a:rPr>
              <a:t>     </a:t>
            </a:r>
            <a:endParaRPr lang="en-US" sz="2600" dirty="0">
              <a:solidFill>
                <a:schemeClr val="tx2">
                  <a:lumMod val="75000"/>
                </a:schemeClr>
              </a:solidFill>
            </a:endParaRPr>
          </a:p>
          <a:p>
            <a:r>
              <a:rPr lang="en-US" sz="2600" dirty="0" smtClean="0">
                <a:solidFill>
                  <a:schemeClr val="tx2">
                    <a:lumMod val="75000"/>
                  </a:schemeClr>
                </a:solidFill>
              </a:rPr>
              <a:t>Reading for pleasure is expected (newspapers, novels, non-fiction, poetry etc); please sign that you have witnessed your child read/have listened to them reading in the purple reading journal once a week. – Please ensure your child has this in school on a daily basis as they have daily reading activities; </a:t>
            </a:r>
            <a:r>
              <a:rPr lang="en-US" sz="2600" dirty="0" err="1" smtClean="0">
                <a:solidFill>
                  <a:schemeClr val="tx2">
                    <a:lumMod val="75000"/>
                  </a:schemeClr>
                </a:solidFill>
              </a:rPr>
              <a:t>Mrs</a:t>
            </a:r>
            <a:r>
              <a:rPr lang="en-US" sz="2600" dirty="0" smtClean="0">
                <a:solidFill>
                  <a:schemeClr val="tx2">
                    <a:lumMod val="75000"/>
                  </a:schemeClr>
                </a:solidFill>
              </a:rPr>
              <a:t> </a:t>
            </a:r>
            <a:r>
              <a:rPr lang="en-US" sz="2600" dirty="0" smtClean="0">
                <a:solidFill>
                  <a:schemeClr val="tx2">
                    <a:lumMod val="75000"/>
                  </a:schemeClr>
                </a:solidFill>
              </a:rPr>
              <a:t>Barnes, Miss Kay, </a:t>
            </a:r>
            <a:r>
              <a:rPr lang="en-US" sz="2600" dirty="0" err="1" smtClean="0">
                <a:solidFill>
                  <a:schemeClr val="tx2">
                    <a:lumMod val="75000"/>
                  </a:schemeClr>
                </a:solidFill>
              </a:rPr>
              <a:t>Mrs</a:t>
            </a:r>
            <a:r>
              <a:rPr lang="en-US" sz="2600" dirty="0" smtClean="0">
                <a:solidFill>
                  <a:schemeClr val="tx2">
                    <a:lumMod val="75000"/>
                  </a:schemeClr>
                </a:solidFill>
              </a:rPr>
              <a:t> Harrington </a:t>
            </a:r>
            <a:r>
              <a:rPr lang="en-US" sz="2600" dirty="0" smtClean="0">
                <a:solidFill>
                  <a:schemeClr val="tx2">
                    <a:lumMod val="75000"/>
                  </a:schemeClr>
                </a:solidFill>
              </a:rPr>
              <a:t>and I will monitor the books once a week during guided reading sessions  / Monday morning. If your child has read for pleasure three times during the week (and has been logged down in their reading journal with appropriate comments from them and they have an adult signature) they are </a:t>
            </a:r>
            <a:r>
              <a:rPr lang="en-US" sz="2600" dirty="0" smtClean="0">
                <a:solidFill>
                  <a:schemeClr val="tx2">
                    <a:lumMod val="75000"/>
                  </a:schemeClr>
                </a:solidFill>
              </a:rPr>
              <a:t>awarded raffle tickets, which ar</a:t>
            </a:r>
            <a:r>
              <a:rPr lang="en-US" sz="2600" dirty="0" smtClean="0">
                <a:solidFill>
                  <a:schemeClr val="tx2">
                    <a:lumMod val="75000"/>
                  </a:schemeClr>
                </a:solidFill>
              </a:rPr>
              <a:t>e put into a draw at the end of each term</a:t>
            </a:r>
            <a:r>
              <a:rPr lang="en-US" sz="2600" dirty="0" smtClean="0">
                <a:solidFill>
                  <a:schemeClr val="tx2">
                    <a:lumMod val="75000"/>
                  </a:schemeClr>
                </a:solidFill>
              </a:rPr>
              <a:t>.</a:t>
            </a:r>
            <a:endParaRPr lang="en-US" sz="2600" dirty="0" smtClean="0">
              <a:solidFill>
                <a:schemeClr val="tx2">
                  <a:lumMod val="75000"/>
                </a:schemeClr>
              </a:solidFill>
            </a:endParaRPr>
          </a:p>
          <a:p>
            <a:endParaRPr lang="en-GB" dirty="0"/>
          </a:p>
        </p:txBody>
      </p:sp>
      <p:pic>
        <p:nvPicPr>
          <p:cNvPr id="4" name="Picture 3"/>
          <p:cNvPicPr>
            <a:picLocks noChangeAspect="1"/>
          </p:cNvPicPr>
          <p:nvPr/>
        </p:nvPicPr>
        <p:blipFill>
          <a:blip r:embed="rId3"/>
          <a:stretch>
            <a:fillRect/>
          </a:stretch>
        </p:blipFill>
        <p:spPr>
          <a:xfrm>
            <a:off x="3121215" y="175458"/>
            <a:ext cx="853514" cy="841321"/>
          </a:xfrm>
          <a:prstGeom prst="rect">
            <a:avLst/>
          </a:prstGeom>
        </p:spPr>
      </p:pic>
    </p:spTree>
    <p:extLst>
      <p:ext uri="{BB962C8B-B14F-4D97-AF65-F5344CB8AC3E}">
        <p14:creationId xmlns:p14="http://schemas.microsoft.com/office/powerpoint/2010/main" val="1388624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6471</TotalTime>
  <Words>892</Words>
  <Application>Microsoft Office PowerPoint</Application>
  <PresentationFormat>Widescreen</PresentationFormat>
  <Paragraphs>57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3</vt:lpstr>
      <vt:lpstr>Slice</vt:lpstr>
      <vt:lpstr>MEET THE TEACHER:    MRS HOLLIS   KESTRELS 2023-24</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MRS HOLLIS   KESTRELS 2020</dc:title>
  <dc:creator>Isobel Hollis</dc:creator>
  <cp:lastModifiedBy>Isobel Hollis</cp:lastModifiedBy>
  <cp:revision>59</cp:revision>
  <dcterms:created xsi:type="dcterms:W3CDTF">2020-08-05T11:35:13Z</dcterms:created>
  <dcterms:modified xsi:type="dcterms:W3CDTF">2023-09-08T10:19:13Z</dcterms:modified>
</cp:coreProperties>
</file>