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9" r:id="rId2"/>
    <p:sldId id="270" r:id="rId3"/>
    <p:sldId id="272" r:id="rId4"/>
    <p:sldId id="288" r:id="rId5"/>
    <p:sldId id="261" r:id="rId6"/>
    <p:sldId id="267" r:id="rId7"/>
    <p:sldId id="283" r:id="rId8"/>
    <p:sldId id="276" r:id="rId9"/>
    <p:sldId id="275" r:id="rId10"/>
    <p:sldId id="285" r:id="rId11"/>
    <p:sldId id="278" r:id="rId12"/>
    <p:sldId id="260" r:id="rId13"/>
    <p:sldId id="279" r:id="rId14"/>
    <p:sldId id="264" r:id="rId15"/>
    <p:sldId id="286" r:id="rId16"/>
    <p:sldId id="282" r:id="rId17"/>
    <p:sldId id="274" r:id="rId18"/>
    <p:sldId id="269" r:id="rId19"/>
    <p:sldId id="273" r:id="rId20"/>
    <p:sldId id="277" r:id="rId21"/>
    <p:sldId id="289" r:id="rId22"/>
  </p:sldIdLst>
  <p:sldSz cx="9144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37837" cy="46481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8" rIns="93177" bIns="46588" anchor="t" anchorCtr="0" compatLnSpc="1">
            <a:noAutofit/>
          </a:bodyPr>
          <a:lstStyle>
            <a:lvl1pPr marL="0" marR="0" lvl="0" indent="0" algn="l" defTabSz="93177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970937" y="0"/>
            <a:ext cx="3037837" cy="46481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8" rIns="93177" bIns="46588" anchor="t" anchorCtr="0" compatLnSpc="1">
            <a:noAutofit/>
          </a:bodyPr>
          <a:lstStyle>
            <a:lvl1pPr marL="0" marR="0" lvl="0" indent="0" algn="r" defTabSz="93177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2CEFF0FB-CE15-4B8D-94D0-B21B537337FB}" type="datetime1">
              <a:rPr lang="en-GB"/>
              <a:pPr lvl="0"/>
              <a:t>20/09/2020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3" y="696909"/>
            <a:ext cx="4648196" cy="348614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701043" y="4415793"/>
            <a:ext cx="5608316" cy="41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8" rIns="93177" bIns="46588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829958"/>
            <a:ext cx="3037837" cy="46481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>
            <a:lvl1pPr marL="0" marR="0" lvl="0" indent="0" algn="l" defTabSz="93177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970937" y="8829958"/>
            <a:ext cx="3037837" cy="46481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>
            <a:lvl1pPr marL="0" marR="0" lvl="0" indent="0" algn="r" defTabSz="93177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68D47AD-C47D-4AA2-A419-815098E3E53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806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/>
              <a:t>Welcome to your first Class Meeting</a:t>
            </a:r>
          </a:p>
          <a:p>
            <a:pPr lvl="0"/>
            <a:endParaRPr lang="en-GB"/>
          </a:p>
          <a:p>
            <a:pPr lvl="0"/>
            <a:r>
              <a:rPr lang="en-GB"/>
              <a:t>Robins Class is the next stage in your child’s learning journey.</a:t>
            </a:r>
          </a:p>
          <a:p>
            <a:pPr lvl="0"/>
            <a:r>
              <a:rPr lang="en-GB"/>
              <a:t>It’s a time of lots of new experiences.</a:t>
            </a:r>
          </a:p>
          <a:p>
            <a:pPr lvl="0"/>
            <a:r>
              <a:rPr lang="en-GB"/>
              <a:t>It’s a busy year for them and us.</a:t>
            </a:r>
          </a:p>
          <a:p>
            <a:pPr lvl="0"/>
            <a:endParaRPr lang="en-GB"/>
          </a:p>
          <a:p>
            <a:pPr lvl="0"/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37" y="8829958"/>
            <a:ext cx="3037837" cy="4648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3177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9F9A81E-65F6-43DB-A5D2-30C9F1F05A42}" type="slidenum">
              <a:t>1</a:t>
            </a:fld>
            <a:endParaRPr lang="en-GB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/>
              <a:t>.</a:t>
            </a: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37" y="8829958"/>
            <a:ext cx="3037837" cy="4648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3177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3D1A6FB-D974-4C7F-BAA9-5417DE78163B}" type="slidenum">
              <a:t>5</a:t>
            </a:fld>
            <a:endParaRPr lang="en-GB" sz="1200" b="0" i="0" u="none" strike="noStrike" kern="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37" y="8829958"/>
            <a:ext cx="3037837" cy="4648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3177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4140A00-9B24-466A-84FF-DB5F4004EEE5}" type="slidenum">
              <a:t>13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37" y="8829958"/>
            <a:ext cx="3037837" cy="4648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93177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4EF00D8-1252-40C3-B448-19F9B4EAD579}" type="slidenum">
              <a:t>14</a:t>
            </a:fld>
            <a:endParaRPr lang="en-GB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6E2A72-FEB2-4057-A57C-1C1BEAC4764F}" type="datetime1">
              <a:rPr lang="en-GB"/>
              <a:pPr lvl="0"/>
              <a:t>20/09/2020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D37020-B4E1-4EF3-B5C0-534F3D4EE71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803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50B20F-EE0B-4FBD-9271-0DE287B256B8}" type="datetime1">
              <a:rPr lang="en-GB"/>
              <a:pPr lvl="0"/>
              <a:t>20/09/2020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FF7494-DADF-4EE6-AB58-CCADEAAB392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6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7EADC8-EBE0-4717-84B2-F124646A282A}" type="datetime1">
              <a:rPr lang="en-GB"/>
              <a:pPr lvl="0"/>
              <a:t>20/09/2020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EEF1E9-AAB4-4896-ADF4-B09A689BE13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32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EDD351-8ECA-428F-80BF-C41EDFB45422}" type="datetime1">
              <a:rPr lang="en-GB"/>
              <a:pPr lvl="0"/>
              <a:t>20/09/2020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1A77B9-A060-4D31-A019-1A7A0F9DF29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864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551AA0-DFC1-4BFA-96EA-A8483F706538}" type="datetime1">
              <a:rPr lang="en-GB"/>
              <a:pPr lvl="0"/>
              <a:t>20/09/2020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F275CE-A559-44D1-816B-38964C71969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590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684AC6-06B9-4CF6-8719-8E1E0E1C523C}" type="datetime1">
              <a:rPr lang="en-GB"/>
              <a:pPr lvl="0"/>
              <a:t>20/09/2020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21C45C-2849-4E11-AAB1-338F6617C9B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056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59DB78-014E-4E7B-A93A-43D45F031E4C}" type="datetime1">
              <a:rPr lang="en-GB"/>
              <a:pPr lvl="0"/>
              <a:t>20/09/2020</a:t>
            </a:fld>
            <a:endParaRPr lang="en-GB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30BAE6-C5AB-425B-8E2C-5FAA559DCA7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725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FDED98-8FB9-4944-8E3E-9D3C0EBC7C6D}" type="datetime1">
              <a:rPr lang="en-GB"/>
              <a:pPr lvl="0"/>
              <a:t>20/09/2020</a:t>
            </a:fld>
            <a:endParaRPr lang="en-GB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D58B34-3AAD-4BB3-BF85-4819F6649F8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725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80FA19-4205-4524-81A4-55D52ACB465D}" type="datetime1">
              <a:rPr lang="en-GB"/>
              <a:pPr lvl="0"/>
              <a:t>20/09/2020</a:t>
            </a:fld>
            <a:endParaRPr lang="en-GB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693CA0-4872-4FD8-85C4-36B51C4ABBB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077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031D7C-DD68-4D1B-9A62-3ECA55DAD1E1}" type="datetime1">
              <a:rPr lang="en-GB"/>
              <a:pPr lvl="0"/>
              <a:t>20/09/2020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4971E6-B12A-4067-8A01-6614C7DDCB9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099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A1484-1F2A-4743-A2AB-AE3A781AA794}" type="datetime1">
              <a:rPr lang="en-GB"/>
              <a:pPr lvl="0"/>
              <a:t>20/09/2020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05DD8F-1D3B-4A96-BC19-738E99981F1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637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100000">
              <a:srgbClr val="8EC6FF">
                <a:alpha val="56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024C3465-0960-4671-A9C7-21997A96BE71}" type="datetime1">
              <a:rPr lang="en-GB"/>
              <a:pPr lvl="0"/>
              <a:t>20/09/2020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02764FC-C874-4742-989B-E5F07374E1B9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hopebrook.co.uk/website/calendar/30990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tapestry.info/parents-carers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0" y="2228978"/>
            <a:ext cx="9144000" cy="6281854"/>
          </a:xfrm>
        </p:spPr>
        <p:txBody>
          <a:bodyPr anchorCtr="1"/>
          <a:lstStyle/>
          <a:p>
            <a:pPr marL="0" lvl="0" indent="0" algn="ctr">
              <a:spcBef>
                <a:spcPts val="3300"/>
              </a:spcBef>
              <a:buNone/>
            </a:pPr>
            <a:r>
              <a:rPr lang="en-GB" sz="4800">
                <a:latin typeface="Arial" pitchFamily="34"/>
                <a:cs typeface="Arial" pitchFamily="34"/>
              </a:rPr>
              <a:t>Information for </a:t>
            </a:r>
          </a:p>
          <a:p>
            <a:pPr marL="0" lvl="0" indent="0" algn="ctr">
              <a:spcBef>
                <a:spcPts val="3300"/>
              </a:spcBef>
              <a:buNone/>
            </a:pPr>
            <a:r>
              <a:rPr lang="en-GB" sz="4800">
                <a:latin typeface="Arial" pitchFamily="34"/>
                <a:cs typeface="Arial" pitchFamily="34"/>
              </a:rPr>
              <a:t>Robins’ Parents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54447" y="210403"/>
            <a:ext cx="1593854" cy="158622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-83128" y="209982"/>
            <a:ext cx="3726874" cy="1143000"/>
          </a:xfrm>
        </p:spPr>
        <p:txBody>
          <a:bodyPr/>
          <a:lstStyle/>
          <a:p>
            <a:pPr lvl="0" algn="l"/>
            <a:r>
              <a:rPr lang="en-US"/>
              <a:t>Homework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800" b="1"/>
              <a:t>Reception</a:t>
            </a:r>
          </a:p>
          <a:p>
            <a:pPr marL="0" lvl="0" indent="0">
              <a:buNone/>
            </a:pPr>
            <a:endParaRPr lang="en-US" sz="1800"/>
          </a:p>
          <a:p>
            <a:pPr marL="0" lvl="0" indent="0">
              <a:buNone/>
            </a:pPr>
            <a:r>
              <a:rPr lang="en-US" sz="1800"/>
              <a:t>Each week your child will have one       on- line book to share/read at home.  </a:t>
            </a:r>
          </a:p>
          <a:p>
            <a:pPr marL="0" lvl="0" indent="0">
              <a:buNone/>
            </a:pPr>
            <a:endParaRPr lang="en-US" sz="1800"/>
          </a:p>
          <a:p>
            <a:pPr marL="0" lvl="0" indent="0">
              <a:buNone/>
            </a:pPr>
            <a:r>
              <a:rPr lang="en-US" sz="1800"/>
              <a:t>Each week there will be a short video(s), for children and parents to use to practice:</a:t>
            </a:r>
          </a:p>
          <a:p>
            <a:pPr marL="800100" lvl="2" indent="0">
              <a:buNone/>
            </a:pPr>
            <a:r>
              <a:rPr lang="en-US" sz="1200"/>
              <a:t>The week’s focus sounds </a:t>
            </a:r>
          </a:p>
          <a:p>
            <a:pPr marL="800100" lvl="2" indent="0">
              <a:buNone/>
            </a:pPr>
            <a:r>
              <a:rPr lang="en-US" sz="1200"/>
              <a:t>The week’s focus tricky words </a:t>
            </a:r>
          </a:p>
          <a:p>
            <a:pPr marL="0" lvl="0" indent="0">
              <a:buNone/>
            </a:pPr>
            <a:endParaRPr lang="en-GB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800" b="1"/>
              <a:t>Year One </a:t>
            </a:r>
          </a:p>
          <a:p>
            <a:pPr marL="0" lvl="0" indent="0">
              <a:buNone/>
            </a:pPr>
            <a:endParaRPr lang="en-US" sz="1800"/>
          </a:p>
          <a:p>
            <a:pPr marL="0" lvl="0" indent="0">
              <a:buNone/>
            </a:pPr>
            <a:r>
              <a:rPr lang="en-US" sz="1800"/>
              <a:t>Each week your child will have one       on- line book to share/read at home.  </a:t>
            </a:r>
          </a:p>
          <a:p>
            <a:pPr marL="0" lvl="0" indent="0">
              <a:buNone/>
            </a:pPr>
            <a:endParaRPr lang="en-US" sz="1800"/>
          </a:p>
          <a:p>
            <a:pPr marL="0" lvl="0" indent="0">
              <a:buNone/>
            </a:pPr>
            <a:r>
              <a:rPr lang="en-US" sz="1800"/>
              <a:t>Each week there will be information re this week’s sounds and tricky words on  E- Schools</a:t>
            </a:r>
          </a:p>
          <a:p>
            <a:pPr marL="0" lvl="0" indent="0">
              <a:buNone/>
            </a:pPr>
            <a:endParaRPr lang="en-US" sz="1800"/>
          </a:p>
          <a:p>
            <a:pPr marL="0" lvl="0" indent="0">
              <a:buNone/>
            </a:pPr>
            <a:r>
              <a:rPr lang="en-US" sz="1800"/>
              <a:t>Occasional homework sent via E-Schools</a:t>
            </a:r>
          </a:p>
          <a:p>
            <a:pPr marL="0" lvl="0" indent="0">
              <a:buNone/>
            </a:pPr>
            <a:endParaRPr lang="en-US" sz="1800"/>
          </a:p>
          <a:p>
            <a:pPr marL="0" lvl="0" indent="0">
              <a:buNone/>
            </a:pPr>
            <a:endParaRPr lang="en-US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806" y="15105"/>
            <a:ext cx="1591193" cy="158509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20258" y="1983370"/>
            <a:ext cx="8229600" cy="1143000"/>
          </a:xfrm>
        </p:spPr>
        <p:txBody>
          <a:bodyPr/>
          <a:lstStyle/>
          <a:p>
            <a:pPr lvl="0"/>
            <a:r>
              <a:rPr lang="en-US"/>
              <a:t>A look at English and Maths </a:t>
            </a:r>
            <a:br>
              <a:rPr lang="en-US"/>
            </a:br>
            <a:r>
              <a:rPr lang="en-US"/>
              <a:t>in Robins’ Class</a:t>
            </a:r>
            <a:endParaRPr lang="en-GB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806" y="0"/>
            <a:ext cx="1591193" cy="158509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title"/>
          </p:nvPr>
        </p:nvSpPr>
        <p:spPr>
          <a:xfrm>
            <a:off x="193962" y="209982"/>
            <a:ext cx="6793342" cy="1143000"/>
          </a:xfrm>
        </p:spPr>
        <p:txBody>
          <a:bodyPr/>
          <a:lstStyle/>
          <a:p>
            <a:pPr lvl="0"/>
            <a:r>
              <a:rPr lang="en-GB">
                <a:latin typeface="Arial" pitchFamily="34"/>
                <a:cs typeface="Arial" pitchFamily="34"/>
              </a:rPr>
              <a:t>Autumn Term 1 - English</a:t>
            </a:r>
          </a:p>
        </p:txBody>
      </p:sp>
      <p:sp>
        <p:nvSpPr>
          <p:cNvPr id="3" name="Text Placeholder 4"/>
          <p:cNvSpPr txBox="1">
            <a:spLocks noGrp="1"/>
          </p:cNvSpPr>
          <p:nvPr>
            <p:ph type="body" idx="1"/>
          </p:nvPr>
        </p:nvSpPr>
        <p:spPr>
          <a:xfrm>
            <a:off x="277090" y="1464402"/>
            <a:ext cx="2317601" cy="639759"/>
          </a:xfrm>
        </p:spPr>
        <p:txBody>
          <a:bodyPr anchorCtr="1"/>
          <a:lstStyle/>
          <a:p>
            <a:pPr lvl="0" algn="ctr"/>
            <a:r>
              <a:rPr lang="en-GB">
                <a:latin typeface="Arial" pitchFamily="34"/>
                <a:cs typeface="Arial" pitchFamily="34"/>
              </a:rPr>
              <a:t>Reception	</a:t>
            </a:r>
          </a:p>
        </p:txBody>
      </p:sp>
      <p:sp>
        <p:nvSpPr>
          <p:cNvPr id="4" name="Content Placeholder 5"/>
          <p:cNvSpPr txBox="1">
            <a:spLocks noGrp="1"/>
          </p:cNvSpPr>
          <p:nvPr>
            <p:ph type="body" idx="3"/>
          </p:nvPr>
        </p:nvSpPr>
        <p:spPr>
          <a:xfrm>
            <a:off x="107506" y="2174872"/>
            <a:ext cx="4389878" cy="3951286"/>
          </a:xfrm>
        </p:spPr>
        <p:txBody>
          <a:bodyPr anchor="t"/>
          <a:lstStyle/>
          <a:p>
            <a:pPr marL="342900" lvl="0" indent="-342900">
              <a:lnSpc>
                <a:spcPct val="150000"/>
              </a:lnSpc>
              <a:buChar char="•"/>
            </a:pPr>
            <a:r>
              <a:rPr lang="en-GB" sz="1600" b="0">
                <a:latin typeface="Arial" pitchFamily="34"/>
                <a:cs typeface="Arial" pitchFamily="34"/>
              </a:rPr>
              <a:t>Learning Phase 2 sounds</a:t>
            </a:r>
          </a:p>
          <a:p>
            <a:pPr marL="342900" lvl="0" indent="-342900">
              <a:lnSpc>
                <a:spcPct val="150000"/>
              </a:lnSpc>
              <a:buChar char="•"/>
            </a:pPr>
            <a:r>
              <a:rPr lang="en-US" sz="1600" b="0">
                <a:latin typeface="Arial" pitchFamily="34"/>
                <a:cs typeface="Arial" pitchFamily="34"/>
              </a:rPr>
              <a:t>Blending and segmenting words such as cat and dog</a:t>
            </a:r>
            <a:endParaRPr lang="en-GB" sz="1600" b="0">
              <a:latin typeface="Arial" pitchFamily="34"/>
              <a:cs typeface="Arial" pitchFamily="34"/>
            </a:endParaRPr>
          </a:p>
          <a:p>
            <a:pPr marL="342900" lvl="0" indent="-342900">
              <a:lnSpc>
                <a:spcPct val="150000"/>
              </a:lnSpc>
              <a:buChar char="•"/>
            </a:pPr>
            <a:r>
              <a:rPr lang="en-GB" sz="1600" b="0">
                <a:latin typeface="Arial" pitchFamily="34"/>
                <a:cs typeface="Arial" pitchFamily="34"/>
              </a:rPr>
              <a:t>Reading Phase 2 tricky words</a:t>
            </a:r>
          </a:p>
          <a:p>
            <a:pPr marL="342900" lvl="0" indent="-342900">
              <a:lnSpc>
                <a:spcPct val="150000"/>
              </a:lnSpc>
              <a:buChar char="•"/>
            </a:pPr>
            <a:r>
              <a:rPr lang="en-GB" sz="1600" b="0">
                <a:latin typeface="Arial" pitchFamily="34"/>
                <a:cs typeface="Arial" pitchFamily="34"/>
              </a:rPr>
              <a:t>Reading pictures in story books</a:t>
            </a:r>
          </a:p>
          <a:p>
            <a:pPr marL="342900" lvl="0" indent="-342900">
              <a:lnSpc>
                <a:spcPct val="150000"/>
              </a:lnSpc>
              <a:buChar char="•"/>
            </a:pPr>
            <a:r>
              <a:rPr lang="en-GB" sz="1600" b="0">
                <a:latin typeface="Arial" pitchFamily="34"/>
                <a:cs typeface="Arial" pitchFamily="34"/>
              </a:rPr>
              <a:t>Hearing rhyming words</a:t>
            </a:r>
          </a:p>
          <a:p>
            <a:pPr marL="342900" lvl="0" indent="-342900">
              <a:lnSpc>
                <a:spcPct val="150000"/>
              </a:lnSpc>
              <a:buChar char="•"/>
            </a:pPr>
            <a:r>
              <a:rPr lang="en-US" sz="1600" b="0">
                <a:latin typeface="Arial" pitchFamily="34"/>
                <a:cs typeface="Arial" pitchFamily="34"/>
              </a:rPr>
              <a:t>Enjoying poems</a:t>
            </a:r>
            <a:endParaRPr lang="en-GB" sz="1600" b="0">
              <a:latin typeface="Arial" pitchFamily="34"/>
              <a:cs typeface="Arial" pitchFamily="34"/>
            </a:endParaRPr>
          </a:p>
          <a:p>
            <a:pPr marL="342900" lvl="0" indent="-342900">
              <a:lnSpc>
                <a:spcPct val="150000"/>
              </a:lnSpc>
              <a:buChar char="•"/>
            </a:pPr>
            <a:r>
              <a:rPr lang="en-GB" sz="1600" b="0">
                <a:latin typeface="Arial" pitchFamily="34"/>
                <a:cs typeface="Arial" pitchFamily="34"/>
              </a:rPr>
              <a:t>Fine motor skills evolving into starting to develop accurate letter formation (lower case)</a:t>
            </a:r>
          </a:p>
          <a:p>
            <a:pPr lvl="0"/>
            <a:endParaRPr lang="en-GB" b="0">
              <a:latin typeface="Twinkl Cursive Looped" pitchFamily="2"/>
            </a:endParaRPr>
          </a:p>
        </p:txBody>
      </p:sp>
      <p:sp>
        <p:nvSpPr>
          <p:cNvPr id="5" name="Text Placeholder 6"/>
          <p:cNvSpPr txBox="1">
            <a:spLocks noGrp="1"/>
          </p:cNvSpPr>
          <p:nvPr>
            <p:ph idx="2"/>
          </p:nvPr>
        </p:nvSpPr>
        <p:spPr>
          <a:xfrm>
            <a:off x="4719785" y="1464402"/>
            <a:ext cx="2359892" cy="639759"/>
          </a:xfrm>
        </p:spPr>
        <p:txBody>
          <a:bodyPr anchor="b" anchorCtr="1"/>
          <a:lstStyle/>
          <a:p>
            <a:pPr marL="0" lvl="0" indent="0">
              <a:buNone/>
            </a:pPr>
            <a:r>
              <a:rPr lang="en-GB" b="1">
                <a:latin typeface="Arial" pitchFamily="34"/>
                <a:cs typeface="Arial" pitchFamily="34"/>
              </a:rPr>
              <a:t>Year One</a:t>
            </a:r>
          </a:p>
        </p:txBody>
      </p:sp>
      <p:sp>
        <p:nvSpPr>
          <p:cNvPr id="6" name="Content Placeholder 7"/>
          <p:cNvSpPr txBox="1">
            <a:spLocks noGrp="1"/>
          </p:cNvSpPr>
          <p:nvPr>
            <p:ph idx="4"/>
          </p:nvPr>
        </p:nvSpPr>
        <p:spPr>
          <a:xfrm>
            <a:off x="5123300" y="2174872"/>
            <a:ext cx="3711138" cy="4142798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ts val="500"/>
              </a:spcBef>
            </a:pPr>
            <a:r>
              <a:rPr lang="en-GB" sz="1600">
                <a:latin typeface="Arial" pitchFamily="34"/>
                <a:cs typeface="Arial" pitchFamily="34"/>
              </a:rPr>
              <a:t>Revising Phase 2-3 sounds </a:t>
            </a:r>
          </a:p>
          <a:p>
            <a:pPr lvl="0">
              <a:lnSpc>
                <a:spcPct val="150000"/>
              </a:lnSpc>
              <a:spcBef>
                <a:spcPts val="500"/>
              </a:spcBef>
            </a:pPr>
            <a:r>
              <a:rPr lang="en-GB" sz="1600">
                <a:latin typeface="Arial" pitchFamily="34"/>
                <a:cs typeface="Arial" pitchFamily="34"/>
              </a:rPr>
              <a:t>Revising Phase 2-3 tricky words.</a:t>
            </a:r>
          </a:p>
          <a:p>
            <a:pPr lvl="0">
              <a:lnSpc>
                <a:spcPct val="150000"/>
              </a:lnSpc>
              <a:spcBef>
                <a:spcPts val="500"/>
              </a:spcBef>
            </a:pPr>
            <a:r>
              <a:rPr lang="en-US" sz="1600">
                <a:latin typeface="Arial" pitchFamily="34"/>
                <a:cs typeface="Arial" pitchFamily="34"/>
              </a:rPr>
              <a:t>Independent reading</a:t>
            </a:r>
            <a:endParaRPr lang="en-GB" sz="1600">
              <a:latin typeface="Arial" pitchFamily="34"/>
              <a:cs typeface="Arial" pitchFamily="34"/>
            </a:endParaRPr>
          </a:p>
          <a:p>
            <a:pPr lvl="0">
              <a:lnSpc>
                <a:spcPct val="150000"/>
              </a:lnSpc>
              <a:spcBef>
                <a:spcPts val="500"/>
              </a:spcBef>
            </a:pPr>
            <a:r>
              <a:rPr lang="en-GB" sz="1600">
                <a:latin typeface="Arial" pitchFamily="34"/>
                <a:cs typeface="Arial" pitchFamily="34"/>
              </a:rPr>
              <a:t>Enjoying poems</a:t>
            </a:r>
          </a:p>
          <a:p>
            <a:pPr lvl="0">
              <a:lnSpc>
                <a:spcPct val="150000"/>
              </a:lnSpc>
              <a:spcBef>
                <a:spcPts val="500"/>
              </a:spcBef>
            </a:pPr>
            <a:r>
              <a:rPr lang="en-GB" sz="1600">
                <a:latin typeface="Arial" pitchFamily="34"/>
                <a:cs typeface="Arial" pitchFamily="34"/>
              </a:rPr>
              <a:t>Writing sentences</a:t>
            </a:r>
          </a:p>
          <a:p>
            <a:pPr lvl="0">
              <a:lnSpc>
                <a:spcPct val="150000"/>
              </a:lnSpc>
              <a:spcBef>
                <a:spcPts val="500"/>
              </a:spcBef>
            </a:pPr>
            <a:r>
              <a:rPr lang="en-GB" sz="1600">
                <a:latin typeface="Arial" pitchFamily="34"/>
                <a:cs typeface="Arial" pitchFamily="34"/>
              </a:rPr>
              <a:t>Spelling rules:</a:t>
            </a:r>
          </a:p>
          <a:p>
            <a:pPr lvl="1">
              <a:lnSpc>
                <a:spcPct val="150000"/>
              </a:lnSpc>
            </a:pPr>
            <a:r>
              <a:rPr lang="en-GB" sz="700">
                <a:latin typeface="Arial" pitchFamily="34"/>
                <a:cs typeface="Arial" pitchFamily="34"/>
              </a:rPr>
              <a:t>Reading ing/ed words  (jumped)</a:t>
            </a:r>
          </a:p>
          <a:p>
            <a:pPr lvl="1">
              <a:lnSpc>
                <a:spcPct val="150000"/>
              </a:lnSpc>
            </a:pPr>
            <a:r>
              <a:rPr lang="en-GB" sz="700">
                <a:latin typeface="Arial" pitchFamily="34"/>
                <a:cs typeface="Arial" pitchFamily="34"/>
              </a:rPr>
              <a:t>Reading s/es words</a:t>
            </a:r>
          </a:p>
          <a:p>
            <a:pPr lvl="0">
              <a:lnSpc>
                <a:spcPct val="150000"/>
              </a:lnSpc>
              <a:spcBef>
                <a:spcPts val="500"/>
              </a:spcBef>
            </a:pPr>
            <a:r>
              <a:rPr lang="en-GB" sz="1600">
                <a:latin typeface="Arial" pitchFamily="34"/>
                <a:cs typeface="Arial" pitchFamily="34"/>
              </a:rPr>
              <a:t>Handwriting</a:t>
            </a:r>
          </a:p>
          <a:p>
            <a:pPr lvl="1">
              <a:lnSpc>
                <a:spcPct val="80000"/>
              </a:lnSpc>
            </a:pPr>
            <a:r>
              <a:rPr lang="en-GB" sz="700">
                <a:latin typeface="Arial" pitchFamily="34"/>
                <a:cs typeface="Arial" pitchFamily="34"/>
              </a:rPr>
              <a:t>Lower case letter (orientation/size) </a:t>
            </a:r>
          </a:p>
          <a:p>
            <a:pPr lvl="1">
              <a:lnSpc>
                <a:spcPct val="80000"/>
              </a:lnSpc>
            </a:pPr>
            <a:r>
              <a:rPr lang="en-GB" sz="700">
                <a:latin typeface="Arial" pitchFamily="34"/>
                <a:cs typeface="Arial" pitchFamily="34"/>
              </a:rPr>
              <a:t>Capital letters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806" y="0"/>
            <a:ext cx="1591193" cy="158509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Maths - counting 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868055"/>
            <a:ext cx="8229600" cy="4754413"/>
          </a:xfrm>
        </p:spPr>
        <p:txBody>
          <a:bodyPr/>
          <a:lstStyle/>
          <a:p>
            <a:pPr marL="0" lvl="0" indent="0">
              <a:buNone/>
            </a:pPr>
            <a:r>
              <a:rPr lang="en-US" sz="1800">
                <a:latin typeface="Arial" pitchFamily="34"/>
                <a:cs typeface="Arial" pitchFamily="34"/>
              </a:rPr>
              <a:t>This term we devote a lot of time to securing the ability to count accurately and consistently.</a:t>
            </a:r>
          </a:p>
          <a:p>
            <a:pPr marL="0" lvl="0" indent="0">
              <a:buNone/>
            </a:pPr>
            <a:endParaRPr lang="en-US" sz="1800">
              <a:latin typeface="Arial" pitchFamily="34"/>
              <a:cs typeface="Arial" pitchFamily="34"/>
            </a:endParaRPr>
          </a:p>
          <a:p>
            <a:pPr marL="0" lvl="0" indent="0">
              <a:buNone/>
            </a:pPr>
            <a:r>
              <a:rPr lang="en-US" sz="1800">
                <a:latin typeface="Arial" pitchFamily="34"/>
                <a:cs typeface="Arial" pitchFamily="34"/>
              </a:rPr>
              <a:t>The more experiences, the better!  Look out for everyday opportunities:</a:t>
            </a:r>
            <a:endParaRPr lang="en-GB" sz="1800">
              <a:latin typeface="Arial" pitchFamily="34"/>
              <a:cs typeface="Arial" pitchFamily="34"/>
            </a:endParaRPr>
          </a:p>
          <a:p>
            <a:pPr lvl="0"/>
            <a:r>
              <a:rPr lang="en-GB" sz="1800">
                <a:latin typeface="Arial" pitchFamily="34"/>
                <a:cs typeface="Arial" pitchFamily="34"/>
              </a:rPr>
              <a:t>Count the stairs to bed</a:t>
            </a:r>
          </a:p>
          <a:p>
            <a:pPr lvl="0"/>
            <a:r>
              <a:rPr lang="en-GB" sz="1800">
                <a:latin typeface="Arial" pitchFamily="34"/>
                <a:cs typeface="Arial" pitchFamily="34"/>
              </a:rPr>
              <a:t>Count the spoonfuls of flour when making cakes</a:t>
            </a:r>
          </a:p>
          <a:p>
            <a:pPr lvl="0"/>
            <a:r>
              <a:rPr lang="en-GB" sz="1800">
                <a:latin typeface="Arial" pitchFamily="34"/>
                <a:cs typeface="Arial" pitchFamily="34"/>
              </a:rPr>
              <a:t>Count the cars you see on the way to school</a:t>
            </a:r>
          </a:p>
          <a:p>
            <a:pPr lvl="0"/>
            <a:r>
              <a:rPr lang="en-GB" sz="1800">
                <a:latin typeface="Arial" pitchFamily="34"/>
                <a:cs typeface="Arial" pitchFamily="34"/>
              </a:rPr>
              <a:t>Count the number of birds in the garden</a:t>
            </a:r>
            <a:endParaRPr lang="en-GB" sz="1800">
              <a:latin typeface="Twinkl Cursive Looped" pitchFamily="2"/>
              <a:cs typeface="Arial" pitchFamily="34"/>
            </a:endParaRPr>
          </a:p>
          <a:p>
            <a:pPr lvl="0"/>
            <a:endParaRPr lang="en-US" sz="1800">
              <a:latin typeface="Twinkl Cursive Looped" pitchFamily="2"/>
              <a:cs typeface="Arial" pitchFamily="34"/>
            </a:endParaRPr>
          </a:p>
          <a:p>
            <a:pPr marL="0" lvl="0" indent="0">
              <a:buNone/>
            </a:pPr>
            <a:endParaRPr lang="en-GB" sz="1800">
              <a:latin typeface="Arial" pitchFamily="34"/>
              <a:cs typeface="Arial" pitchFamily="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2806" y="0"/>
            <a:ext cx="1591193" cy="158509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-522908" y="-16770"/>
            <a:ext cx="9242032" cy="1143000"/>
          </a:xfrm>
        </p:spPr>
        <p:txBody>
          <a:bodyPr/>
          <a:lstStyle/>
          <a:p>
            <a:pPr lvl="0"/>
            <a:r>
              <a:rPr lang="en-GB" sz="2000">
                <a:latin typeface="Arial" pitchFamily="34"/>
                <a:cs typeface="Arial" pitchFamily="34"/>
              </a:rPr>
              <a:t>Maths: from counting to word challenges!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1440" y="1232629"/>
            <a:ext cx="8229600" cy="6087188"/>
          </a:xfrm>
        </p:spPr>
        <p:txBody>
          <a:bodyPr/>
          <a:lstStyle/>
          <a:p>
            <a:pPr marL="0" lvl="0" indent="0">
              <a:buNone/>
            </a:pPr>
            <a:r>
              <a:rPr lang="en-GB" sz="1800">
                <a:latin typeface="Arial" pitchFamily="34"/>
                <a:cs typeface="Arial" pitchFamily="34"/>
              </a:rPr>
              <a:t>Counting one for one</a:t>
            </a:r>
          </a:p>
          <a:p>
            <a:pPr marL="0" lvl="0" indent="0">
              <a:buNone/>
            </a:pPr>
            <a:endParaRPr lang="en-GB" sz="1800">
              <a:latin typeface="Arial" pitchFamily="34"/>
              <a:cs typeface="Arial" pitchFamily="34"/>
            </a:endParaRPr>
          </a:p>
          <a:p>
            <a:pPr marL="0" lvl="0" indent="0">
              <a:buNone/>
            </a:pPr>
            <a:r>
              <a:rPr lang="en-GB" sz="1800">
                <a:latin typeface="Arial" pitchFamily="34"/>
                <a:cs typeface="Arial" pitchFamily="34"/>
              </a:rPr>
              <a:t>Reading numerals </a:t>
            </a:r>
            <a:r>
              <a:rPr lang="en-GB" sz="1200">
                <a:latin typeface="Arial" pitchFamily="34"/>
                <a:cs typeface="Arial" pitchFamily="34"/>
              </a:rPr>
              <a:t>(1-5, 1-10, 1-20 ….)</a:t>
            </a:r>
            <a:endParaRPr lang="en-GB" sz="1800">
              <a:latin typeface="Arial" pitchFamily="34"/>
              <a:cs typeface="Arial" pitchFamily="34"/>
            </a:endParaRPr>
          </a:p>
          <a:p>
            <a:pPr marL="0" lvl="0" indent="0">
              <a:buNone/>
            </a:pPr>
            <a:endParaRPr lang="en-GB" sz="1800">
              <a:latin typeface="Arial" pitchFamily="34"/>
              <a:cs typeface="Arial" pitchFamily="34"/>
            </a:endParaRPr>
          </a:p>
          <a:p>
            <a:pPr marL="0" lvl="0" indent="0">
              <a:buNone/>
            </a:pPr>
            <a:r>
              <a:rPr lang="en-GB" sz="1800">
                <a:latin typeface="Arial" pitchFamily="34"/>
                <a:cs typeface="Arial" pitchFamily="34"/>
              </a:rPr>
              <a:t>More/less</a:t>
            </a:r>
          </a:p>
          <a:p>
            <a:pPr marL="0" lvl="0" indent="0">
              <a:buNone/>
            </a:pPr>
            <a:endParaRPr lang="en-GB" sz="1800">
              <a:latin typeface="Arial" pitchFamily="34"/>
              <a:cs typeface="Arial" pitchFamily="34"/>
            </a:endParaRPr>
          </a:p>
          <a:p>
            <a:pPr marL="0" lvl="0" indent="0">
              <a:buNone/>
            </a:pPr>
            <a:r>
              <a:rPr lang="en-GB" sz="1800">
                <a:latin typeface="Arial" pitchFamily="34"/>
                <a:cs typeface="Arial" pitchFamily="34"/>
              </a:rPr>
              <a:t>Counting altogether (                  +               = 5) </a:t>
            </a:r>
          </a:p>
          <a:p>
            <a:pPr marL="0" lvl="0" indent="0">
              <a:buNone/>
            </a:pPr>
            <a:endParaRPr lang="en-GB" sz="1800">
              <a:latin typeface="Arial" pitchFamily="34"/>
              <a:cs typeface="Arial" pitchFamily="34"/>
            </a:endParaRPr>
          </a:p>
          <a:p>
            <a:pPr marL="0" lvl="0" indent="0">
              <a:buNone/>
            </a:pPr>
            <a:r>
              <a:rPr lang="en-GB" sz="1800">
                <a:latin typeface="Arial" pitchFamily="34"/>
                <a:cs typeface="Arial" pitchFamily="34"/>
              </a:rPr>
              <a:t>Adding on  (6+                         = 9)</a:t>
            </a:r>
          </a:p>
          <a:p>
            <a:pPr marL="0" lvl="0" indent="0">
              <a:buNone/>
            </a:pPr>
            <a:endParaRPr lang="en-GB" sz="1800">
              <a:latin typeface="Arial" pitchFamily="34"/>
              <a:cs typeface="Arial" pitchFamily="34"/>
            </a:endParaRPr>
          </a:p>
          <a:p>
            <a:pPr marL="0" lvl="0" indent="0">
              <a:buNone/>
            </a:pPr>
            <a:r>
              <a:rPr lang="en-GB" sz="1800">
                <a:latin typeface="Arial" pitchFamily="34"/>
                <a:cs typeface="Arial" pitchFamily="34"/>
              </a:rPr>
              <a:t>Number questions (6+3=9)</a:t>
            </a:r>
          </a:p>
          <a:p>
            <a:pPr marL="0" lvl="0" indent="0">
              <a:buNone/>
            </a:pPr>
            <a:endParaRPr lang="en-GB" sz="1800">
              <a:latin typeface="Arial" pitchFamily="34"/>
              <a:cs typeface="Arial" pitchFamily="34"/>
            </a:endParaRPr>
          </a:p>
          <a:p>
            <a:pPr marL="0" lvl="0" indent="0">
              <a:buNone/>
            </a:pPr>
            <a:r>
              <a:rPr lang="en-GB" sz="1800">
                <a:latin typeface="Arial" pitchFamily="34"/>
                <a:cs typeface="Arial" pitchFamily="34"/>
              </a:rPr>
              <a:t>Word challenges </a:t>
            </a:r>
            <a:r>
              <a:rPr lang="en-GB" sz="1050">
                <a:latin typeface="Arial" pitchFamily="34"/>
                <a:cs typeface="Arial" pitchFamily="34"/>
              </a:rPr>
              <a:t>(Jack bought 2 cars.  One car cost 2p.  The other 3p.  How much did he spend.)</a:t>
            </a:r>
          </a:p>
          <a:p>
            <a:pPr marL="0" lvl="0" indent="0">
              <a:buNone/>
            </a:pPr>
            <a:endParaRPr lang="en-GB">
              <a:latin typeface="Arial" pitchFamily="34"/>
              <a:cs typeface="Arial" pitchFamily="34"/>
            </a:endParaRPr>
          </a:p>
        </p:txBody>
      </p:sp>
      <p:pic>
        <p:nvPicPr>
          <p:cNvPr id="4" name="Picture 2" descr="C:\Users\hrowe\AppData\Local\Microsoft\Windows\Temporary Internet Files\Content.IE5\G98R6I6Q\large-Green-Valentine-Frog-with-pink-hearts-33.3-12347[1].gif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38561" y="4167240"/>
            <a:ext cx="553239" cy="48962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2" descr="C:\Users\hrowe\AppData\Local\Microsoft\Windows\Temporary Internet Files\Content.IE5\G98R6I6Q\large-Green-Valentine-Frog-with-pink-hearts-33.3-12347[1].gif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95988" y="4149720"/>
            <a:ext cx="553239" cy="48962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2" descr="C:\Users\hrowe\AppData\Local\Microsoft\Windows\Temporary Internet Files\Content.IE5\G98R6I6Q\large-Green-Valentine-Frog-with-pink-hearts-33.3-12347[1].gif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75253" y="4149720"/>
            <a:ext cx="553239" cy="48962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4" descr="C:\Users\hrowe\AppData\Local\Microsoft\Windows\Temporary Internet Files\Content.IE5\WE517POQ\girl-160001_640[1]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276587" y="3173800"/>
            <a:ext cx="448174" cy="6717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4" descr="C:\Users\hrowe\AppData\Local\Microsoft\Windows\Temporary Internet Files\Content.IE5\WE517POQ\girl-160001_640[1]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64169" y="3173800"/>
            <a:ext cx="448174" cy="6717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4" descr="C:\Users\hrowe\AppData\Local\Microsoft\Windows\Temporary Internet Files\Content.IE5\WE517POQ\girl-160001_640[1]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37171" y="3156280"/>
            <a:ext cx="448174" cy="6717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4" descr="C:\Users\hrowe\AppData\Local\Microsoft\Windows\Temporary Internet Files\Content.IE5\WE517POQ\girl-160001_640[1]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950573" y="3173800"/>
            <a:ext cx="448174" cy="6717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4" descr="C:\Users\hrowe\AppData\Local\Microsoft\Windows\Temporary Internet Files\Content.IE5\WE517POQ\girl-160001_640[1]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390610" y="3173800"/>
            <a:ext cx="448174" cy="6717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0185" y="0"/>
            <a:ext cx="1591193" cy="158509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/>
              <a:t>Communication</a:t>
            </a:r>
            <a:endParaRPr lang="en-GB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806" y="0"/>
            <a:ext cx="1591193" cy="158509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29305" y="182276"/>
            <a:ext cx="6174513" cy="1872563"/>
          </a:xfrm>
        </p:spPr>
        <p:txBody>
          <a:bodyPr/>
          <a:lstStyle/>
          <a:p>
            <a:pPr lvl="0" algn="l"/>
            <a:r>
              <a:rPr lang="en-US" sz="2400"/>
              <a:t>Communication between Home and School</a:t>
            </a:r>
            <a:br>
              <a:rPr lang="en-US" sz="2400"/>
            </a:br>
            <a:r>
              <a:rPr lang="en-US" sz="2400"/>
              <a:t>during the current restrictions.</a:t>
            </a:r>
            <a:endParaRPr lang="en-GB" sz="240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2718703"/>
            <a:ext cx="8229600" cy="3750347"/>
          </a:xfrm>
        </p:spPr>
        <p:txBody>
          <a:bodyPr/>
          <a:lstStyle/>
          <a:p>
            <a:pPr lvl="0"/>
            <a:r>
              <a:rPr lang="en-US" sz="2400"/>
              <a:t>Phone or email to arrange a conversation or meeting</a:t>
            </a:r>
          </a:p>
          <a:p>
            <a:pPr lvl="0"/>
            <a:r>
              <a:rPr lang="en-US" sz="2400"/>
              <a:t>School Website </a:t>
            </a:r>
          </a:p>
          <a:p>
            <a:pPr lvl="0"/>
            <a:r>
              <a:rPr lang="en-US" sz="2400"/>
              <a:t>E-Schools</a:t>
            </a:r>
          </a:p>
          <a:p>
            <a:pPr lvl="0"/>
            <a:r>
              <a:rPr lang="en-US" sz="2400"/>
              <a:t>Tapestry for Reception</a:t>
            </a:r>
            <a:endParaRPr lang="en-GB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806" y="0"/>
            <a:ext cx="1591193" cy="158509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86326" y="302346"/>
            <a:ext cx="6276112" cy="1143000"/>
          </a:xfrm>
        </p:spPr>
        <p:txBody>
          <a:bodyPr/>
          <a:lstStyle/>
          <a:p>
            <a:pPr lvl="0"/>
            <a:r>
              <a:rPr lang="en-US" sz="3200"/>
              <a:t>The School Website and E Schools</a:t>
            </a:r>
            <a:endParaRPr lang="en-GB" sz="320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sz="2400"/>
          </a:p>
          <a:p>
            <a:pPr lvl="0"/>
            <a:r>
              <a:rPr lang="en-US" sz="2000"/>
              <a:t>Robins Class has it’s own area on the school website for information and photos.  There is usually something new added each week.</a:t>
            </a:r>
          </a:p>
          <a:p>
            <a:pPr marL="0" lvl="0" indent="0">
              <a:buNone/>
            </a:pPr>
            <a:r>
              <a:rPr lang="en-US" sz="2000"/>
              <a:t>      https://www.hopebrook.co.uk/website/robins/312877</a:t>
            </a:r>
          </a:p>
          <a:p>
            <a:pPr marL="0" lvl="0" indent="0">
              <a:buNone/>
            </a:pPr>
            <a:endParaRPr lang="en-US" sz="2000"/>
          </a:p>
          <a:p>
            <a:pPr lvl="0"/>
            <a:r>
              <a:rPr lang="en-US" sz="2000"/>
              <a:t>Useful weekly information will be posted on Friday each week on the school calendar, so it’s worth taking a look over the weekend each week.</a:t>
            </a:r>
            <a:endParaRPr lang="en-GB" sz="2000"/>
          </a:p>
          <a:p>
            <a:pPr marL="0" lvl="0" indent="0">
              <a:buNone/>
            </a:pPr>
            <a:r>
              <a:rPr lang="en-GB" sz="2000"/>
              <a:t>      </a:t>
            </a:r>
            <a:r>
              <a:rPr lang="en-GB" sz="2000">
                <a:hlinkClick r:id="rId2"/>
              </a:rPr>
              <a:t>https://www.hopebrook.co.uk/website/calendar/309901</a:t>
            </a:r>
            <a:endParaRPr lang="en-GB" sz="2000"/>
          </a:p>
          <a:p>
            <a:pPr marL="0" lvl="0" indent="0">
              <a:buNone/>
            </a:pPr>
            <a:endParaRPr lang="en-US" sz="2000"/>
          </a:p>
          <a:p>
            <a:pPr lvl="0"/>
            <a:r>
              <a:rPr lang="en-US" sz="2000"/>
              <a:t>Homework sent via E Schools</a:t>
            </a:r>
          </a:p>
          <a:p>
            <a:pPr marL="0" lvl="0" indent="0">
              <a:buNone/>
            </a:pPr>
            <a:r>
              <a:rPr lang="en-US" sz="2000"/>
              <a:t>      Please look out for information sent via admin to set this up.</a:t>
            </a:r>
          </a:p>
          <a:p>
            <a:pPr lvl="0"/>
            <a:endParaRPr lang="en-GB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2806" y="0"/>
            <a:ext cx="1591193" cy="158509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lvl="0"/>
            <a:r>
              <a:rPr lang="en-US" sz="3600">
                <a:latin typeface="Arial" pitchFamily="34"/>
                <a:cs typeface="Arial" pitchFamily="34"/>
              </a:rPr>
              <a:t>Tapestry for Reception</a:t>
            </a:r>
            <a:endParaRPr lang="en-GB" sz="3600">
              <a:latin typeface="Arial" pitchFamily="34"/>
              <a:cs typeface="Arial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77634" y="1690003"/>
            <a:ext cx="7560131" cy="4833253"/>
          </a:xfrm>
        </p:spPr>
        <p:txBody>
          <a:bodyPr/>
          <a:lstStyle/>
          <a:p>
            <a:pPr lvl="0"/>
            <a:r>
              <a:rPr lang="en-US" sz="2000">
                <a:latin typeface="Arial" pitchFamily="34"/>
                <a:cs typeface="Arial" pitchFamily="34"/>
              </a:rPr>
              <a:t>An easy-to-use and secure online Journal helping families and staff share children’s experiences.</a:t>
            </a:r>
          </a:p>
          <a:p>
            <a:pPr lvl="0"/>
            <a:endParaRPr lang="en-US" sz="2000">
              <a:latin typeface="Arial" pitchFamily="34"/>
              <a:cs typeface="Arial" pitchFamily="34"/>
            </a:endParaRPr>
          </a:p>
          <a:p>
            <a:pPr lvl="0"/>
            <a:r>
              <a:rPr lang="en-US" sz="2000">
                <a:latin typeface="Arial" pitchFamily="34"/>
                <a:cs typeface="Arial" pitchFamily="34"/>
              </a:rPr>
              <a:t>For more information: </a:t>
            </a:r>
            <a:r>
              <a:rPr lang="en-GB" sz="2000">
                <a:latin typeface="Arial" pitchFamily="34"/>
                <a:cs typeface="Arial" pitchFamily="34"/>
                <a:hlinkClick r:id="rId2"/>
              </a:rPr>
              <a:t>https://tapestry.info/parents-carers.html</a:t>
            </a:r>
            <a:endParaRPr lang="en-GB" sz="2000">
              <a:latin typeface="Arial" pitchFamily="34"/>
              <a:cs typeface="Arial" pitchFamily="34"/>
            </a:endParaRPr>
          </a:p>
          <a:p>
            <a:pPr lvl="0"/>
            <a:endParaRPr lang="en-US" sz="2000">
              <a:latin typeface="Arial" pitchFamily="34"/>
              <a:cs typeface="Arial" pitchFamily="34"/>
            </a:endParaRPr>
          </a:p>
          <a:p>
            <a:pPr lvl="0"/>
            <a:r>
              <a:rPr lang="en-US" sz="2000">
                <a:latin typeface="Arial" pitchFamily="34"/>
                <a:cs typeface="Arial" pitchFamily="34"/>
              </a:rPr>
              <a:t>Take a look at the guidance film added on your Tapestry area, showing how you can add your own observations.</a:t>
            </a:r>
            <a:endParaRPr lang="en-GB" sz="2000">
              <a:latin typeface="Arial" pitchFamily="34"/>
              <a:cs typeface="Arial" pitchFamily="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2806" y="0"/>
            <a:ext cx="1591193" cy="158509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47964" y="1780163"/>
            <a:ext cx="8229600" cy="1143000"/>
          </a:xfrm>
        </p:spPr>
        <p:txBody>
          <a:bodyPr/>
          <a:lstStyle/>
          <a:p>
            <a:pPr lvl="0"/>
            <a:r>
              <a:rPr lang="en-US"/>
              <a:t>Various</a:t>
            </a:r>
            <a:endParaRPr lang="en-GB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806" y="0"/>
            <a:ext cx="1591193" cy="158509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-965204" y="267032"/>
            <a:ext cx="8229600" cy="1143000"/>
          </a:xfrm>
        </p:spPr>
        <p:txBody>
          <a:bodyPr/>
          <a:lstStyle/>
          <a:p>
            <a:pPr lvl="0"/>
            <a:r>
              <a:rPr lang="en-US"/>
              <a:t>Classes at Hope Brook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2323810"/>
            <a:ext cx="8229600" cy="3375425"/>
          </a:xfrm>
        </p:spPr>
        <p:txBody>
          <a:bodyPr/>
          <a:lstStyle/>
          <a:p>
            <a:pPr marL="0" lvl="0" indent="0">
              <a:buNone/>
            </a:pPr>
            <a:r>
              <a:rPr lang="en-US" sz="2800"/>
              <a:t>There are currently 5 classes at Hope Brook:</a:t>
            </a:r>
          </a:p>
          <a:p>
            <a:pPr lvl="0"/>
            <a:r>
              <a:rPr lang="en-US" sz="2800"/>
              <a:t>Kestrels’ Class – Year 6</a:t>
            </a:r>
          </a:p>
          <a:p>
            <a:pPr lvl="0"/>
            <a:r>
              <a:rPr lang="en-US" sz="2800"/>
              <a:t>Kingfishers’ Class – Year 4 + 5</a:t>
            </a:r>
          </a:p>
          <a:p>
            <a:pPr lvl="0"/>
            <a:r>
              <a:rPr lang="en-US" sz="2800"/>
              <a:t>Wagtails’ Class – Year 3 + 4</a:t>
            </a:r>
          </a:p>
          <a:p>
            <a:pPr lvl="0"/>
            <a:r>
              <a:rPr lang="en-US" sz="2800"/>
              <a:t>Woodpeckers’ Class – Year 1 + 2</a:t>
            </a:r>
          </a:p>
          <a:p>
            <a:pPr lvl="0"/>
            <a:r>
              <a:rPr lang="en-US" sz="2800"/>
              <a:t>Robins’ Class – Reception + Year 1  </a:t>
            </a:r>
          </a:p>
          <a:p>
            <a:pPr lvl="0"/>
            <a:endParaRPr lang="en-US" sz="2800">
              <a:latin typeface="Twinkl Cursive Looped" pitchFamily="2"/>
            </a:endParaRPr>
          </a:p>
          <a:p>
            <a:pPr marL="0" lvl="0" indent="0">
              <a:buNone/>
            </a:pP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50145" y="53026"/>
            <a:ext cx="1593854" cy="158622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785094" y="1563258"/>
            <a:ext cx="7703125" cy="3498274"/>
          </a:xfrm>
        </p:spPr>
        <p:txBody>
          <a:bodyPr/>
          <a:lstStyle/>
          <a:p>
            <a:pPr lvl="0"/>
            <a:r>
              <a:rPr lang="en-US" sz="1800">
                <a:latin typeface="Arial" pitchFamily="34"/>
                <a:cs typeface="Arial" pitchFamily="34"/>
              </a:rPr>
              <a:t>Children play in our Outside Play Area and in the Classroom, throughout the day.  The outside door is often left open or regularly opened by children.  A vest is a great layer to wear under their school uniform.  </a:t>
            </a:r>
          </a:p>
          <a:p>
            <a:pPr lvl="0"/>
            <a:endParaRPr lang="en-US" sz="1800">
              <a:latin typeface="Arial" pitchFamily="34"/>
              <a:cs typeface="Arial" pitchFamily="34"/>
            </a:endParaRPr>
          </a:p>
          <a:p>
            <a:pPr lvl="0"/>
            <a:r>
              <a:rPr lang="en-US" sz="1800">
                <a:latin typeface="Arial" pitchFamily="34"/>
                <a:cs typeface="Arial" pitchFamily="34"/>
              </a:rPr>
              <a:t>If your child is unwell, please phone and let school know they will not be in school.</a:t>
            </a:r>
          </a:p>
          <a:p>
            <a:pPr lvl="0"/>
            <a:endParaRPr lang="en-US" sz="1800">
              <a:latin typeface="Arial" pitchFamily="34"/>
              <a:cs typeface="Arial" pitchFamily="34"/>
            </a:endParaRPr>
          </a:p>
          <a:p>
            <a:pPr lvl="0"/>
            <a:r>
              <a:rPr lang="en-US" sz="1800">
                <a:latin typeface="Arial" pitchFamily="34"/>
                <a:cs typeface="Arial" pitchFamily="34"/>
              </a:rPr>
              <a:t>Please label all items belonging to your child.</a:t>
            </a:r>
          </a:p>
          <a:p>
            <a:pPr lvl="0"/>
            <a:endParaRPr lang="en-US" sz="1800">
              <a:latin typeface="Arial" pitchFamily="34"/>
              <a:cs typeface="Arial" pitchFamily="34"/>
            </a:endParaRPr>
          </a:p>
          <a:p>
            <a:pPr lvl="0"/>
            <a:endParaRPr lang="en-US" sz="2400">
              <a:latin typeface="Twinkl Cursive Looped" pitchFamily="2"/>
            </a:endParaRPr>
          </a:p>
          <a:p>
            <a:pPr marL="0" lvl="0" indent="0">
              <a:buNone/>
            </a:pPr>
            <a:endParaRPr lang="en-US" sz="2400">
              <a:latin typeface="Twinkl Cursive Looped" pitchFamily="2"/>
            </a:endParaRPr>
          </a:p>
          <a:p>
            <a:pPr lvl="0"/>
            <a:endParaRPr lang="en-US" sz="2400">
              <a:latin typeface="Twinkl Cursive Looped" pitchFamily="2"/>
            </a:endParaRPr>
          </a:p>
          <a:p>
            <a:pPr marL="0" lvl="0" indent="0">
              <a:buNone/>
            </a:pPr>
            <a:endParaRPr lang="en-US" sz="2400">
              <a:latin typeface="Twinkl Cursive Looped" pitchFamily="2"/>
            </a:endParaRPr>
          </a:p>
          <a:p>
            <a:pPr lvl="0"/>
            <a:endParaRPr lang="en-US" sz="2400">
              <a:solidFill>
                <a:srgbClr val="FF0000"/>
              </a:solidFill>
              <a:latin typeface="Twinkl Cursive Looped" pitchFamily="2"/>
            </a:endParaRPr>
          </a:p>
          <a:p>
            <a:pPr marL="0" lvl="0" indent="0">
              <a:buNone/>
            </a:pPr>
            <a:r>
              <a:rPr lang="en-US" sz="2400">
                <a:solidFill>
                  <a:srgbClr val="FF0000"/>
                </a:solidFill>
                <a:latin typeface="Twinkl Cursive Looped" pitchFamily="2"/>
              </a:rPr>
              <a:t>Please ensure all items of clothing are clearly named.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806" y="0"/>
            <a:ext cx="1591193" cy="158509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/>
              <a:t>Thank you for taking the time to read all this information.  If anything is unclear, please ask.</a:t>
            </a:r>
          </a:p>
          <a:p>
            <a:pPr marL="0" lvl="0" indent="0">
              <a:buNone/>
            </a:pPr>
            <a:endParaRPr lang="en-US"/>
          </a:p>
          <a:p>
            <a:pPr marL="0" lvl="0" indent="0">
              <a:buNone/>
            </a:pPr>
            <a:r>
              <a:rPr lang="en-US"/>
              <a:t>From Ms Rowe and Mrs Davis</a:t>
            </a:r>
            <a:endParaRPr lang="en-GB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806" y="0"/>
            <a:ext cx="1591193" cy="158509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bg>
      <p:bgPr>
        <a:gradFill>
          <a:gsLst>
            <a:gs pos="0">
              <a:srgbClr val="5E9EFF"/>
            </a:gs>
            <a:gs pos="100000">
              <a:srgbClr val="76B2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-73892" y="221613"/>
            <a:ext cx="5880963" cy="1143000"/>
          </a:xfrm>
        </p:spPr>
        <p:txBody>
          <a:bodyPr/>
          <a:lstStyle/>
          <a:p>
            <a:pPr lvl="0" algn="l"/>
            <a:r>
              <a:rPr lang="en-US">
                <a:latin typeface="Arial" pitchFamily="34"/>
                <a:cs typeface="Arial" pitchFamily="34"/>
              </a:rPr>
              <a:t>Meet Robins’ Staff!</a:t>
            </a:r>
            <a:endParaRPr lang="en-GB">
              <a:latin typeface="Arial" pitchFamily="34"/>
              <a:cs typeface="Arial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032165" y="2137858"/>
            <a:ext cx="2514636" cy="477984"/>
          </a:xfrm>
        </p:spPr>
        <p:txBody>
          <a:bodyPr/>
          <a:lstStyle/>
          <a:p>
            <a:pPr marL="0" lvl="0" indent="0">
              <a:buNone/>
            </a:pPr>
            <a:r>
              <a:rPr lang="en-US" sz="2000">
                <a:latin typeface="Arial" pitchFamily="34"/>
                <a:cs typeface="Arial" pitchFamily="34"/>
              </a:rPr>
              <a:t>Ms Rowe - Teacher</a:t>
            </a:r>
            <a:endParaRPr lang="en-GB" sz="2000">
              <a:latin typeface="Arial" pitchFamily="34"/>
              <a:cs typeface="Arial" pitchFamily="34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23509" y="2165536"/>
            <a:ext cx="4038603" cy="371941"/>
          </a:xfrm>
        </p:spPr>
        <p:txBody>
          <a:bodyPr/>
          <a:lstStyle/>
          <a:p>
            <a:pPr marL="0" lvl="0" indent="0">
              <a:buNone/>
            </a:pPr>
            <a:r>
              <a:rPr lang="en-US" sz="2000">
                <a:latin typeface="Arial" pitchFamily="34"/>
                <a:cs typeface="Arial" pitchFamily="34"/>
              </a:rPr>
              <a:t>Mrs Davis – Teaching Assistant</a:t>
            </a:r>
            <a:endParaRPr lang="en-GB" sz="2000">
              <a:latin typeface="Arial" pitchFamily="34"/>
              <a:cs typeface="Arial" pitchFamily="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50145" y="0"/>
            <a:ext cx="1593854" cy="158622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070146" y="5763344"/>
            <a:ext cx="4906734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Mrs Stanton – Teacher - Tuesday afternoons and alternate Tuesday mornings from October</a:t>
            </a: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165" y="2632365"/>
            <a:ext cx="2498433" cy="24984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9395" y="2499347"/>
            <a:ext cx="1900854" cy="253446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0" y="320826"/>
            <a:ext cx="3999347" cy="1143000"/>
          </a:xfrm>
        </p:spPr>
        <p:txBody>
          <a:bodyPr/>
          <a:lstStyle/>
          <a:p>
            <a:pPr lvl="0" algn="l"/>
            <a:r>
              <a:rPr lang="en-US"/>
              <a:t>Robins’ Class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2108204"/>
            <a:ext cx="8229600" cy="4163290"/>
          </a:xfrm>
        </p:spPr>
        <p:txBody>
          <a:bodyPr/>
          <a:lstStyle/>
          <a:p>
            <a:pPr marL="0" lvl="0" indent="0">
              <a:buNone/>
            </a:pPr>
            <a:r>
              <a:rPr lang="en-US" sz="2000"/>
              <a:t>As a Reception and Year One Class, children experience a curriculum relevant to their stage of development:</a:t>
            </a:r>
          </a:p>
          <a:p>
            <a:pPr lvl="0"/>
            <a:r>
              <a:rPr lang="en-US" sz="2000"/>
              <a:t>Early Years Foundation Stage Curriculum (Reception/Year Ones)</a:t>
            </a:r>
          </a:p>
          <a:p>
            <a:pPr lvl="0"/>
            <a:r>
              <a:rPr lang="en-US" sz="2000"/>
              <a:t>National Curriculum (Year Ones)</a:t>
            </a:r>
          </a:p>
          <a:p>
            <a:pPr lvl="0"/>
            <a:endParaRPr lang="en-US" sz="2000"/>
          </a:p>
          <a:p>
            <a:pPr marL="0" lvl="0" indent="0">
              <a:buNone/>
            </a:pPr>
            <a:r>
              <a:rPr lang="en-US" sz="2000"/>
              <a:t>We have high expectations in terms of showing respect to one another and attitudes to learning.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-300005" y="53026"/>
            <a:ext cx="8229600" cy="1309603"/>
          </a:xfrm>
        </p:spPr>
        <p:txBody>
          <a:bodyPr/>
          <a:lstStyle/>
          <a:p>
            <a:pPr lvl="0"/>
            <a:r>
              <a:rPr lang="en-US" sz="2000">
                <a:latin typeface="Arial" pitchFamily="34"/>
                <a:cs typeface="Arial" pitchFamily="34"/>
              </a:rPr>
              <a:t>All children are offered opportunities to develop key </a:t>
            </a:r>
            <a:br>
              <a:rPr lang="en-US" sz="2000">
                <a:latin typeface="Arial" pitchFamily="34"/>
                <a:cs typeface="Arial" pitchFamily="34"/>
              </a:rPr>
            </a:br>
            <a:r>
              <a:rPr lang="en-US" sz="2000">
                <a:latin typeface="Arial" pitchFamily="34"/>
                <a:cs typeface="Arial" pitchFamily="34"/>
              </a:rPr>
              <a:t>learning ‘tools’ to equip them for life long learning</a:t>
            </a:r>
            <a:endParaRPr lang="en-GB" sz="2000">
              <a:latin typeface="Arial" pitchFamily="34"/>
              <a:cs typeface="Arial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40987" y="2080662"/>
            <a:ext cx="7906085" cy="3415000"/>
          </a:xfrm>
        </p:spPr>
        <p:txBody>
          <a:bodyPr/>
          <a:lstStyle/>
          <a:p>
            <a:pPr marL="0" lv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>
                <a:latin typeface="Arial" pitchFamily="34"/>
                <a:cs typeface="Arial" pitchFamily="34"/>
              </a:rPr>
              <a:t>Resilience - To maintain the desire to see a task through to the end.</a:t>
            </a:r>
          </a:p>
          <a:p>
            <a:pPr marL="0" lv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>
                <a:latin typeface="Arial" pitchFamily="34"/>
                <a:cs typeface="Arial" pitchFamily="34"/>
              </a:rPr>
              <a:t>Cooperation - To work with others, listen, reflect, respond and negotiate.</a:t>
            </a:r>
          </a:p>
          <a:p>
            <a:pPr marL="0" lv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>
                <a:latin typeface="Arial" pitchFamily="34"/>
                <a:cs typeface="Arial" pitchFamily="34"/>
              </a:rPr>
              <a:t>Competence - To believe in their ability to succeed.</a:t>
            </a:r>
          </a:p>
          <a:p>
            <a:pPr marL="0" lv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>
                <a:latin typeface="Arial" pitchFamily="34"/>
                <a:cs typeface="Arial" pitchFamily="34"/>
              </a:rPr>
              <a:t>Concentration - To maintain their focus on a task.</a:t>
            </a:r>
          </a:p>
          <a:p>
            <a:pPr marL="0" lv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>
                <a:latin typeface="Arial" pitchFamily="34"/>
                <a:cs typeface="Arial" pitchFamily="34"/>
              </a:rPr>
              <a:t>Independence -To understand they need to take ownership of what they do and say.</a:t>
            </a:r>
          </a:p>
        </p:txBody>
      </p:sp>
      <p:sp>
        <p:nvSpPr>
          <p:cNvPr id="4" name="Rectangle 5"/>
          <p:cNvSpPr/>
          <p:nvPr/>
        </p:nvSpPr>
        <p:spPr>
          <a:xfrm>
            <a:off x="1283854" y="6082460"/>
            <a:ext cx="6453012" cy="593262"/>
          </a:xfrm>
          <a:prstGeom prst="rect">
            <a:avLst/>
          </a:prstGeom>
          <a:solidFill>
            <a:srgbClr val="CC99FF">
              <a:alpha val="55000"/>
            </a:srgbClr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It is easy to think doing everything for our children makes us caring adults but the reality is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doing everything for our children inhibits their development in each of the areas of above.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50145" y="0"/>
            <a:ext cx="1593854" cy="158622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93962" y="163174"/>
            <a:ext cx="6862617" cy="1059725"/>
          </a:xfrm>
        </p:spPr>
        <p:txBody>
          <a:bodyPr/>
          <a:lstStyle/>
          <a:p>
            <a:pPr lvl="0" algn="l"/>
            <a:r>
              <a:rPr lang="en-GB" sz="2800">
                <a:latin typeface="Arial" pitchFamily="34"/>
                <a:cs typeface="Arial" pitchFamily="34"/>
              </a:rPr>
              <a:t>A typical morning during Autumn Term 1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04427" y="1570180"/>
            <a:ext cx="7935135" cy="4936626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GB" sz="1400">
                <a:latin typeface="Arial" pitchFamily="34"/>
                <a:cs typeface="Arial" pitchFamily="34"/>
              </a:rPr>
              <a:t>8.45am Reception – Free play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GB" sz="1400">
                <a:latin typeface="Arial" pitchFamily="34"/>
                <a:cs typeface="Arial" pitchFamily="34"/>
              </a:rPr>
              <a:t>             Year 1s - Early Morning Task</a:t>
            </a:r>
          </a:p>
          <a:p>
            <a:pPr marL="0" lvl="0" indent="0">
              <a:spcBef>
                <a:spcPts val="0"/>
              </a:spcBef>
              <a:buNone/>
            </a:pPr>
            <a:endParaRPr lang="en-GB" sz="1400">
              <a:latin typeface="Arial" pitchFamily="34"/>
              <a:cs typeface="Arial" pitchFamily="34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GB" sz="1400">
                <a:latin typeface="Arial" pitchFamily="34"/>
                <a:cs typeface="Arial" pitchFamily="34"/>
              </a:rPr>
              <a:t>9am Year 1 - Phonics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00">
                <a:latin typeface="Arial" pitchFamily="34"/>
                <a:cs typeface="Arial" pitchFamily="34"/>
              </a:rPr>
              <a:t>         Reception - Phonics and a fine motor activity</a:t>
            </a:r>
            <a:endParaRPr lang="en-GB" sz="1400">
              <a:latin typeface="Arial" pitchFamily="34"/>
              <a:cs typeface="Arial" pitchFamily="34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GB" sz="1400">
              <a:latin typeface="Arial" pitchFamily="34"/>
              <a:cs typeface="Arial" pitchFamily="34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GB" sz="1400">
                <a:latin typeface="Arial" pitchFamily="34"/>
                <a:cs typeface="Arial" pitchFamily="34"/>
              </a:rPr>
              <a:t>9.30am Year 1 - Reading Groups and follow up activities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00">
                <a:latin typeface="Arial" pitchFamily="34"/>
                <a:cs typeface="Arial" pitchFamily="34"/>
              </a:rPr>
              <a:t>            Reception – Reading Groups and Free Play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400">
              <a:latin typeface="Arial" pitchFamily="34"/>
              <a:cs typeface="Arial" pitchFamily="34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400">
                <a:latin typeface="Arial" pitchFamily="34"/>
                <a:cs typeface="Arial" pitchFamily="34"/>
              </a:rPr>
              <a:t>10.15am  </a:t>
            </a:r>
            <a:r>
              <a:rPr lang="en-GB" sz="1400">
                <a:latin typeface="Arial" pitchFamily="34"/>
                <a:cs typeface="Arial" pitchFamily="34"/>
              </a:rPr>
              <a:t>Toilet Time </a:t>
            </a:r>
          </a:p>
          <a:p>
            <a:pPr marL="0" lvl="0" indent="0">
              <a:spcBef>
                <a:spcPts val="0"/>
              </a:spcBef>
              <a:buNone/>
            </a:pPr>
            <a:endParaRPr lang="en-GB" sz="1400">
              <a:latin typeface="Arial" pitchFamily="34"/>
              <a:cs typeface="Arial" pitchFamily="34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GB" sz="1400">
                <a:latin typeface="Arial" pitchFamily="34"/>
                <a:cs typeface="Arial" pitchFamily="34"/>
              </a:rPr>
              <a:t>10.20am </a:t>
            </a:r>
            <a:r>
              <a:rPr lang="en-US" sz="1400">
                <a:latin typeface="Arial" pitchFamily="34"/>
                <a:cs typeface="Arial" pitchFamily="34"/>
              </a:rPr>
              <a:t>5 minute run</a:t>
            </a:r>
            <a:endParaRPr lang="en-GB" sz="1400">
              <a:latin typeface="Arial" pitchFamily="34"/>
              <a:cs typeface="Arial" pitchFamily="34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GB" sz="1400">
              <a:latin typeface="Arial" pitchFamily="34"/>
              <a:cs typeface="Arial" pitchFamily="34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GB" sz="1400">
                <a:latin typeface="Arial" pitchFamily="34"/>
                <a:cs typeface="Arial" pitchFamily="34"/>
              </a:rPr>
              <a:t>10.30am  Collective Worship - via Zoom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GB" sz="1400">
                <a:latin typeface="Arial" pitchFamily="34"/>
                <a:cs typeface="Arial" pitchFamily="34"/>
              </a:rPr>
              <a:t>                             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GB" sz="1400">
                <a:latin typeface="Arial" pitchFamily="34"/>
                <a:cs typeface="Arial" pitchFamily="34"/>
              </a:rPr>
              <a:t>10.40am Snack Time</a:t>
            </a:r>
          </a:p>
          <a:p>
            <a:pPr marL="0" lvl="0" indent="0">
              <a:spcBef>
                <a:spcPts val="0"/>
              </a:spcBef>
              <a:buNone/>
            </a:pPr>
            <a:endParaRPr lang="en-GB" sz="1400">
              <a:latin typeface="Arial" pitchFamily="34"/>
              <a:cs typeface="Arial" pitchFamily="34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GB" sz="1400">
                <a:latin typeface="Arial" pitchFamily="34"/>
                <a:cs typeface="Arial" pitchFamily="34"/>
              </a:rPr>
              <a:t>10.50am Play Time</a:t>
            </a:r>
          </a:p>
          <a:p>
            <a:pPr marL="0" lvl="0" indent="0">
              <a:spcBef>
                <a:spcPts val="0"/>
              </a:spcBef>
              <a:buNone/>
            </a:pPr>
            <a:endParaRPr lang="en-GB" sz="1400">
              <a:latin typeface="Arial" pitchFamily="34"/>
              <a:cs typeface="Arial" pitchFamily="34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GB" sz="1400">
                <a:latin typeface="Arial" pitchFamily="34"/>
                <a:cs typeface="Arial" pitchFamily="34"/>
              </a:rPr>
              <a:t>11.05am Maths Focus</a:t>
            </a:r>
          </a:p>
          <a:p>
            <a:pPr marL="0" lvl="0" indent="0">
              <a:spcBef>
                <a:spcPts val="0"/>
              </a:spcBef>
              <a:buNone/>
            </a:pPr>
            <a:endParaRPr lang="en-GB" sz="1400">
              <a:latin typeface="Arial" pitchFamily="34"/>
              <a:cs typeface="Arial" pitchFamily="34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GB" sz="1400">
                <a:latin typeface="Arial" pitchFamily="34"/>
                <a:cs typeface="Arial" pitchFamily="34"/>
              </a:rPr>
              <a:t>12.05pm Lunch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98818" y="2996296"/>
            <a:ext cx="2000250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1" u="none" strike="noStrike" kern="1200" cap="none" spc="0" baseline="0">
                <a:solidFill>
                  <a:srgbClr val="7030A0"/>
                </a:solidFill>
                <a:uFillTx/>
                <a:latin typeface="Calibri"/>
              </a:rPr>
              <a:t>The structure of the day evolves during the year.</a:t>
            </a:r>
            <a:endParaRPr lang="en-GB" sz="1800" b="0" i="1" u="none" strike="noStrike" kern="1200" cap="none" spc="0" baseline="0">
              <a:solidFill>
                <a:srgbClr val="7030A0"/>
              </a:solidFill>
              <a:uFillTx/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50145" y="0"/>
            <a:ext cx="1593854" cy="158622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806" y="0"/>
            <a:ext cx="1591193" cy="158509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212433" y="221047"/>
            <a:ext cx="7135090" cy="1143000"/>
          </a:xfrm>
        </p:spPr>
        <p:txBody>
          <a:bodyPr/>
          <a:lstStyle/>
          <a:p>
            <a:pPr lvl="0"/>
            <a:r>
              <a:rPr lang="en-GB" sz="2800">
                <a:latin typeface="Arial" pitchFamily="34"/>
                <a:cs typeface="Arial" pitchFamily="34"/>
              </a:rPr>
              <a:t>A typical afternoon during Autumn Term 2</a:t>
            </a:r>
            <a:endParaRPr lang="en-GB" sz="280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475670" y="2505364"/>
            <a:ext cx="8229600" cy="4525959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GB" sz="1400">
                <a:latin typeface="Arial" pitchFamily="34"/>
                <a:cs typeface="Arial" pitchFamily="34"/>
              </a:rPr>
              <a:t>1pm  Calm Down Time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00">
                <a:latin typeface="Arial" pitchFamily="34"/>
                <a:cs typeface="Arial" pitchFamily="34"/>
              </a:rPr>
              <a:t>         Year 1s – Handwriting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00">
                <a:latin typeface="Arial" pitchFamily="34"/>
                <a:cs typeface="Arial" pitchFamily="34"/>
              </a:rPr>
              <a:t>         Reception – Fine motor activity evolving into Handwriting</a:t>
            </a:r>
            <a:endParaRPr lang="en-GB" sz="1400">
              <a:latin typeface="Arial" pitchFamily="34"/>
              <a:cs typeface="Arial" pitchFamily="34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>
              <a:latin typeface="Arial" pitchFamily="34"/>
              <a:cs typeface="Arial" pitchFamily="34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400">
                <a:latin typeface="Arial" pitchFamily="34"/>
                <a:cs typeface="Arial" pitchFamily="34"/>
              </a:rPr>
              <a:t>1.25pm Whole Class Topic Focus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00">
                <a:latin typeface="Arial" pitchFamily="34"/>
                <a:cs typeface="Arial" pitchFamily="34"/>
              </a:rPr>
              <a:t>             Group task or activity with an adult</a:t>
            </a:r>
            <a:endParaRPr lang="en-GB" sz="1400">
              <a:latin typeface="Arial" pitchFamily="34"/>
              <a:cs typeface="Arial" pitchFamily="34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GB" sz="1400">
                <a:latin typeface="Arial" pitchFamily="34"/>
                <a:cs typeface="Arial" pitchFamily="34"/>
              </a:rPr>
              <a:t>             Free Play</a:t>
            </a:r>
          </a:p>
          <a:p>
            <a:pPr marL="0" lvl="0" indent="0">
              <a:spcBef>
                <a:spcPts val="0"/>
              </a:spcBef>
              <a:buNone/>
            </a:pPr>
            <a:endParaRPr lang="en-GB" sz="1400">
              <a:latin typeface="Arial" pitchFamily="34"/>
              <a:cs typeface="Arial" pitchFamily="34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GB" sz="1400">
                <a:latin typeface="Arial" pitchFamily="34"/>
                <a:cs typeface="Arial" pitchFamily="34"/>
              </a:rPr>
              <a:t>2.50pm English Focus (Tricky Words or Story Time)</a:t>
            </a:r>
          </a:p>
          <a:p>
            <a:pPr marL="0" lvl="0" indent="0">
              <a:spcBef>
                <a:spcPts val="0"/>
              </a:spcBef>
              <a:buNone/>
            </a:pPr>
            <a:endParaRPr lang="en-GB" sz="1400">
              <a:latin typeface="Arial" pitchFamily="34"/>
              <a:cs typeface="Arial" pitchFamily="34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GB" sz="1400">
                <a:latin typeface="Arial" pitchFamily="34"/>
                <a:cs typeface="Arial" pitchFamily="34"/>
              </a:rPr>
              <a:t>3.15pm Home Time</a:t>
            </a:r>
          </a:p>
          <a:p>
            <a:pPr marL="0" lvl="0" indent="0">
              <a:buNone/>
            </a:pPr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89524" y="221047"/>
            <a:ext cx="5795814" cy="1143000"/>
          </a:xfrm>
        </p:spPr>
        <p:txBody>
          <a:bodyPr/>
          <a:lstStyle/>
          <a:p>
            <a:pPr lvl="0"/>
            <a:r>
              <a:rPr lang="en-US"/>
              <a:t>Drink and Snack Time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77458" y="2200567"/>
            <a:ext cx="7241307" cy="4525959"/>
          </a:xfrm>
        </p:spPr>
        <p:txBody>
          <a:bodyPr/>
          <a:lstStyle/>
          <a:p>
            <a:pPr marL="0" lvl="0" indent="0">
              <a:buNone/>
            </a:pPr>
            <a:r>
              <a:rPr lang="en-US" sz="2000"/>
              <a:t>During the morning children sit as a whole class to drink their milk or water and eat a piece of fruit or vegetable.   </a:t>
            </a:r>
          </a:p>
          <a:p>
            <a:pPr marL="0" lvl="0" indent="0">
              <a:buNone/>
            </a:pPr>
            <a:endParaRPr lang="en-US" sz="2000"/>
          </a:p>
          <a:p>
            <a:pPr marL="0" lvl="0" indent="0">
              <a:buNone/>
            </a:pPr>
            <a:r>
              <a:rPr lang="en-US" sz="2000"/>
              <a:t>If you would like your child to have milk, then please register.  It’s free until they are 5 years old.  Generally it takes a week or two to set up.</a:t>
            </a:r>
          </a:p>
          <a:p>
            <a:pPr marL="0" lvl="0" indent="0">
              <a:buNone/>
            </a:pPr>
            <a:r>
              <a:rPr lang="en-US" sz="1800"/>
              <a:t>https://www.hopebrook.co.uk/website/snack_and_drink_time/49094</a:t>
            </a:r>
            <a:r>
              <a:rPr lang="en-US" sz="1800">
                <a:latin typeface="Twinkl Cursive Looped" pitchFamily="2"/>
              </a:rPr>
              <a:t>0</a:t>
            </a:r>
            <a:endParaRPr lang="en-GB" sz="1800">
              <a:latin typeface="Twinkl Cursive Looped" pitchFamily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806" y="0"/>
            <a:ext cx="1591193" cy="158509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14032" y="221047"/>
            <a:ext cx="6294583" cy="1143000"/>
          </a:xfrm>
        </p:spPr>
        <p:txBody>
          <a:bodyPr/>
          <a:lstStyle/>
          <a:p>
            <a:pPr lvl="0"/>
            <a:r>
              <a:rPr lang="en-US" sz="4000"/>
              <a:t>Active Learning Afternoons </a:t>
            </a:r>
            <a:endParaRPr lang="en-GB" sz="400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5133112"/>
          </a:xfrm>
        </p:spPr>
        <p:txBody>
          <a:bodyPr/>
          <a:lstStyle/>
          <a:p>
            <a:pPr marL="0" lvl="0" indent="0">
              <a:buNone/>
            </a:pPr>
            <a:r>
              <a:rPr lang="en-US" sz="1600"/>
              <a:t>Active Learning Afternoons will be on a Wednesday this term.</a:t>
            </a:r>
          </a:p>
          <a:p>
            <a:pPr marL="0" lvl="0" indent="0">
              <a:buNone/>
            </a:pPr>
            <a:endParaRPr lang="en-US" sz="1600"/>
          </a:p>
          <a:p>
            <a:pPr marL="0" lvl="0" indent="0">
              <a:buNone/>
            </a:pPr>
            <a:r>
              <a:rPr lang="en-US" sz="1600"/>
              <a:t>There will be two groups:</a:t>
            </a:r>
          </a:p>
          <a:p>
            <a:pPr lvl="0"/>
            <a:r>
              <a:rPr lang="en-US" sz="1600"/>
              <a:t>Reception with Ms Rowe</a:t>
            </a:r>
          </a:p>
          <a:p>
            <a:pPr lvl="0"/>
            <a:r>
              <a:rPr lang="en-US" sz="1600"/>
              <a:t>Year Ones and Twos with Mrs Blackman  </a:t>
            </a:r>
          </a:p>
          <a:p>
            <a:pPr marL="0" lvl="0" indent="0">
              <a:buNone/>
            </a:pPr>
            <a:endParaRPr lang="en-US" sz="1600"/>
          </a:p>
          <a:p>
            <a:pPr marL="0" lvl="0" indent="0">
              <a:buNone/>
            </a:pPr>
            <a:r>
              <a:rPr lang="en-US" sz="1600"/>
              <a:t>This term we are suggesting your child comes into school wearing their Active Learning Clothes (outdoor shoes in a named carrier bag).</a:t>
            </a:r>
          </a:p>
          <a:p>
            <a:pPr marL="0" lvl="0" indent="0">
              <a:buNone/>
            </a:pPr>
            <a:endParaRPr lang="en-US" sz="1600"/>
          </a:p>
          <a:p>
            <a:pPr marL="0" lvl="0" indent="0">
              <a:buNone/>
            </a:pPr>
            <a:r>
              <a:rPr lang="en-US" sz="1600"/>
              <a:t>Suitable clothes, are those you don’t mind getting covered in mud: </a:t>
            </a:r>
          </a:p>
          <a:p>
            <a:pPr lvl="0"/>
            <a:r>
              <a:rPr lang="en-US" sz="1200"/>
              <a:t>leggings or trousers</a:t>
            </a:r>
          </a:p>
          <a:p>
            <a:pPr lvl="0"/>
            <a:r>
              <a:rPr lang="en-US" sz="1200"/>
              <a:t> t-shirt</a:t>
            </a:r>
          </a:p>
          <a:p>
            <a:pPr lvl="0"/>
            <a:r>
              <a:rPr lang="en-US" sz="1200"/>
              <a:t>jumper/cardigan/hoody</a:t>
            </a:r>
          </a:p>
          <a:p>
            <a:pPr lvl="0"/>
            <a:r>
              <a:rPr lang="en-US" sz="1200"/>
              <a:t>coat or all in one waterproof</a:t>
            </a:r>
          </a:p>
          <a:p>
            <a:pPr lvl="0"/>
            <a:r>
              <a:rPr lang="en-US" sz="1200"/>
              <a:t>spare pair of socks is often useful</a:t>
            </a:r>
            <a:endParaRPr lang="en-US" sz="14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806" y="0"/>
            <a:ext cx="1591193" cy="158509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1143</Words>
  <Application>Microsoft Office PowerPoint</Application>
  <PresentationFormat>Widescreen</PresentationFormat>
  <Paragraphs>190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Twinkl Cursive Looped</vt:lpstr>
      <vt:lpstr>Office Theme</vt:lpstr>
      <vt:lpstr>PowerPoint Presentation</vt:lpstr>
      <vt:lpstr>Classes at Hope Brook</vt:lpstr>
      <vt:lpstr>Meet Robins’ Staff!</vt:lpstr>
      <vt:lpstr>Robins’ Class</vt:lpstr>
      <vt:lpstr>All children are offered opportunities to develop key  learning ‘tools’ to equip them for life long learning</vt:lpstr>
      <vt:lpstr>A typical morning during Autumn Term 1</vt:lpstr>
      <vt:lpstr>A typical afternoon during Autumn Term 2</vt:lpstr>
      <vt:lpstr>Drink and Snack Time</vt:lpstr>
      <vt:lpstr>Active Learning Afternoons </vt:lpstr>
      <vt:lpstr>Homework</vt:lpstr>
      <vt:lpstr>A look at English and Maths  in Robins’ Class</vt:lpstr>
      <vt:lpstr>Autumn Term 1 - English</vt:lpstr>
      <vt:lpstr>Maths - counting </vt:lpstr>
      <vt:lpstr>Maths: from counting to word challenges!</vt:lpstr>
      <vt:lpstr>Communication</vt:lpstr>
      <vt:lpstr>Communication between Home and School during the current restrictions.</vt:lpstr>
      <vt:lpstr>The School Website and E Schools</vt:lpstr>
      <vt:lpstr>Tapestry for Reception</vt:lpstr>
      <vt:lpstr>Various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Heather Rowe</cp:lastModifiedBy>
  <cp:revision>51</cp:revision>
  <cp:lastPrinted>2018-09-19T14:22:36Z</cp:lastPrinted>
  <dcterms:created xsi:type="dcterms:W3CDTF">2016-09-19T20:32:32Z</dcterms:created>
  <dcterms:modified xsi:type="dcterms:W3CDTF">2020-09-20T20:29:44Z</dcterms:modified>
</cp:coreProperties>
</file>