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4EEE21-BBEF-4BBA-A365-6C0C9BF6E2E4}"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3881392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EEE21-BBEF-4BBA-A365-6C0C9BF6E2E4}"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115010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EEE21-BBEF-4BBA-A365-6C0C9BF6E2E4}"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137288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4EEE21-BBEF-4BBA-A365-6C0C9BF6E2E4}"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12413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4EEE21-BBEF-4BBA-A365-6C0C9BF6E2E4}" type="datetimeFigureOut">
              <a:rPr lang="en-GB" smtClean="0"/>
              <a:t>08/09/2021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151859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4EEE21-BBEF-4BBA-A365-6C0C9BF6E2E4}"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353799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4EEE21-BBEF-4BBA-A365-6C0C9BF6E2E4}" type="datetimeFigureOut">
              <a:rPr lang="en-GB" smtClean="0"/>
              <a:t>08/09/2021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263553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4EEE21-BBEF-4BBA-A365-6C0C9BF6E2E4}" type="datetimeFigureOut">
              <a:rPr lang="en-GB" smtClean="0"/>
              <a:t>08/09/2021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315513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EEE21-BBEF-4BBA-A365-6C0C9BF6E2E4}" type="datetimeFigureOut">
              <a:rPr lang="en-GB" smtClean="0"/>
              <a:t>08/09/2021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2991823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4EEE21-BBEF-4BBA-A365-6C0C9BF6E2E4}"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162296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4EEE21-BBEF-4BBA-A365-6C0C9BF6E2E4}" type="datetimeFigureOut">
              <a:rPr lang="en-GB" smtClean="0"/>
              <a:t>08/09/2021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1CD555-46A7-4E9A-9BD8-32897CD551CC}" type="slidenum">
              <a:rPr lang="en-GB" smtClean="0"/>
              <a:t>‹#›</a:t>
            </a:fld>
            <a:endParaRPr lang="en-GB"/>
          </a:p>
        </p:txBody>
      </p:sp>
    </p:spTree>
    <p:extLst>
      <p:ext uri="{BB962C8B-B14F-4D97-AF65-F5344CB8AC3E}">
        <p14:creationId xmlns:p14="http://schemas.microsoft.com/office/powerpoint/2010/main" val="35475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EEE21-BBEF-4BBA-A365-6C0C9BF6E2E4}" type="datetimeFigureOut">
              <a:rPr lang="en-GB" smtClean="0"/>
              <a:t>08/09/2021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CD555-46A7-4E9A-9BD8-32897CD551CC}" type="slidenum">
              <a:rPr lang="en-GB" smtClean="0"/>
              <a:t>‹#›</a:t>
            </a:fld>
            <a:endParaRPr lang="en-GB"/>
          </a:p>
        </p:txBody>
      </p:sp>
    </p:spTree>
    <p:extLst>
      <p:ext uri="{BB962C8B-B14F-4D97-AF65-F5344CB8AC3E}">
        <p14:creationId xmlns:p14="http://schemas.microsoft.com/office/powerpoint/2010/main" val="15098764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mailto:admin@hopebrook.gloucs.sch.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0000"/>
                </a:solidFill>
                <a:latin typeface="Twinkl Cursive Looped" panose="02000000000000000000" pitchFamily="2" charset="0"/>
              </a:rPr>
              <a:t>Meet the teacher</a:t>
            </a:r>
            <a:br>
              <a:rPr lang="en-US" dirty="0" smtClean="0">
                <a:solidFill>
                  <a:srgbClr val="FF0000"/>
                </a:solidFill>
                <a:latin typeface="Twinkl Cursive Looped" panose="02000000000000000000" pitchFamily="2" charset="0"/>
              </a:rPr>
            </a:br>
            <a:r>
              <a:rPr lang="en-US" dirty="0" err="1" smtClean="0">
                <a:solidFill>
                  <a:srgbClr val="FF0000"/>
                </a:solidFill>
                <a:latin typeface="Twinkl Cursive Looped" panose="02000000000000000000" pitchFamily="2" charset="0"/>
              </a:rPr>
              <a:t>Mrs</a:t>
            </a:r>
            <a:r>
              <a:rPr lang="en-US" dirty="0" smtClean="0">
                <a:solidFill>
                  <a:srgbClr val="FF0000"/>
                </a:solidFill>
                <a:latin typeface="Twinkl Cursive Looped" panose="02000000000000000000" pitchFamily="2" charset="0"/>
              </a:rPr>
              <a:t> Stanton</a:t>
            </a:r>
            <a:br>
              <a:rPr lang="en-US" dirty="0" smtClean="0">
                <a:solidFill>
                  <a:srgbClr val="FF0000"/>
                </a:solidFill>
                <a:latin typeface="Twinkl Cursive Looped" panose="02000000000000000000" pitchFamily="2" charset="0"/>
              </a:rPr>
            </a:br>
            <a:r>
              <a:rPr lang="en-US" dirty="0" smtClean="0">
                <a:solidFill>
                  <a:srgbClr val="FF0000"/>
                </a:solidFill>
                <a:latin typeface="Twinkl Cursive Looped" panose="02000000000000000000" pitchFamily="2" charset="0"/>
              </a:rPr>
              <a:t>Welcome to Robins Class</a:t>
            </a:r>
            <a:endParaRPr lang="en-GB" dirty="0">
              <a:solidFill>
                <a:srgbClr val="FF0000"/>
              </a:solidFill>
              <a:latin typeface="Twinkl Cursive Looped" panose="02000000000000000000" pitchFamily="2" charset="0"/>
            </a:endParaRPr>
          </a:p>
        </p:txBody>
      </p:sp>
      <p:sp>
        <p:nvSpPr>
          <p:cNvPr id="3" name="Subtitle 2"/>
          <p:cNvSpPr>
            <a:spLocks noGrp="1"/>
          </p:cNvSpPr>
          <p:nvPr>
            <p:ph type="subTitle" idx="1"/>
          </p:nvPr>
        </p:nvSpPr>
        <p:spPr>
          <a:xfrm>
            <a:off x="1524000" y="3602037"/>
            <a:ext cx="9144000" cy="2669453"/>
          </a:xfrm>
        </p:spPr>
        <p:txBody>
          <a:bodyPr>
            <a:normAutofit/>
          </a:bodyPr>
          <a:lstStyle/>
          <a:p>
            <a:pPr algn="just"/>
            <a:r>
              <a:rPr lang="en-US" sz="4000" dirty="0" err="1" smtClean="0">
                <a:latin typeface="Twinkl Cursive Looped" panose="02000000000000000000" pitchFamily="2" charset="0"/>
              </a:rPr>
              <a:t>Mrs</a:t>
            </a:r>
            <a:r>
              <a:rPr lang="en-US" sz="4000" smtClean="0">
                <a:latin typeface="Twinkl Cursive Looped" panose="02000000000000000000" pitchFamily="2" charset="0"/>
              </a:rPr>
              <a:t> </a:t>
            </a:r>
            <a:r>
              <a:rPr lang="en-US" sz="4000" smtClean="0">
                <a:latin typeface="Twinkl Cursive Looped" panose="02000000000000000000" pitchFamily="2" charset="0"/>
              </a:rPr>
              <a:t>Davis </a:t>
            </a:r>
            <a:r>
              <a:rPr lang="en-US" sz="4000" dirty="0" smtClean="0">
                <a:latin typeface="Twinkl Cursive Looped" panose="02000000000000000000" pitchFamily="2" charset="0"/>
              </a:rPr>
              <a:t>is the teaching assistant in our class and </a:t>
            </a:r>
            <a:r>
              <a:rPr lang="en-US" sz="4000" dirty="0" err="1" smtClean="0">
                <a:latin typeface="Twinkl Cursive Looped" panose="02000000000000000000" pitchFamily="2" charset="0"/>
              </a:rPr>
              <a:t>Mrs</a:t>
            </a:r>
            <a:r>
              <a:rPr lang="en-US" sz="4000" dirty="0" smtClean="0">
                <a:latin typeface="Twinkl Cursive Looped" panose="02000000000000000000" pitchFamily="2" charset="0"/>
              </a:rPr>
              <a:t> Marshall (Rowe) will be taking the class on a Tuesday afternoon for RE and PSHE.</a:t>
            </a:r>
            <a:endParaRPr lang="en-GB" sz="4000" dirty="0">
              <a:latin typeface="Twinkl Cursive Looped" panose="02000000000000000000" pitchFamily="2" charset="0"/>
            </a:endParaRPr>
          </a:p>
        </p:txBody>
      </p:sp>
    </p:spTree>
    <p:extLst>
      <p:ext uri="{BB962C8B-B14F-4D97-AF65-F5344CB8AC3E}">
        <p14:creationId xmlns:p14="http://schemas.microsoft.com/office/powerpoint/2010/main" val="290026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latin typeface="Twinkl Cursive Looped" panose="02000000000000000000" pitchFamily="2" charset="0"/>
              </a:rPr>
              <a:t>Trips</a:t>
            </a:r>
            <a:endParaRPr lang="en-GB" b="1" u="sng" dirty="0">
              <a:solidFill>
                <a:srgbClr val="FF0000"/>
              </a:solidFill>
              <a:latin typeface="Twinkl Cursive Looped" panose="02000000000000000000" pitchFamily="2" charset="0"/>
            </a:endParaRPr>
          </a:p>
        </p:txBody>
      </p:sp>
      <p:sp>
        <p:nvSpPr>
          <p:cNvPr id="3" name="Content Placeholder 2"/>
          <p:cNvSpPr txBox="1">
            <a:spLocks/>
          </p:cNvSpPr>
          <p:nvPr/>
        </p:nvSpPr>
        <p:spPr>
          <a:xfrm>
            <a:off x="457200" y="1600201"/>
            <a:ext cx="11319164" cy="43018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Twinkl Cursive Unlooped" panose="02000000000000000000" pitchFamily="2" charset="0"/>
              </a:rPr>
              <a:t>The year 1 children in Robins will be joining the year 1’s in Woodpeckers class for a trip to St </a:t>
            </a:r>
            <a:r>
              <a:rPr lang="en-US" dirty="0" err="1" smtClean="0">
                <a:latin typeface="Twinkl Cursive Unlooped" panose="02000000000000000000" pitchFamily="2" charset="0"/>
              </a:rPr>
              <a:t>Fagans</a:t>
            </a:r>
            <a:r>
              <a:rPr lang="en-US" dirty="0" smtClean="0">
                <a:latin typeface="Twinkl Cursive Unlooped" panose="02000000000000000000" pitchFamily="2" charset="0"/>
              </a:rPr>
              <a:t> National museum of history in Wales. This will take place on Tuesday 21</a:t>
            </a:r>
            <a:r>
              <a:rPr lang="en-US" baseline="30000" dirty="0" smtClean="0">
                <a:latin typeface="Twinkl Cursive Unlooped" panose="02000000000000000000" pitchFamily="2" charset="0"/>
              </a:rPr>
              <a:t>st</a:t>
            </a:r>
            <a:r>
              <a:rPr lang="en-US" dirty="0" smtClean="0">
                <a:latin typeface="Twinkl Cursive Unlooped" panose="02000000000000000000" pitchFamily="2" charset="0"/>
              </a:rPr>
              <a:t> of September.</a:t>
            </a:r>
          </a:p>
          <a:p>
            <a:pPr marL="0" indent="0">
              <a:buNone/>
            </a:pPr>
            <a:endParaRPr lang="en-US" dirty="0">
              <a:latin typeface="Twinkl Cursive Unlooped" panose="02000000000000000000" pitchFamily="2" charset="0"/>
            </a:endParaRPr>
          </a:p>
          <a:p>
            <a:pPr marL="0" indent="0">
              <a:buNone/>
            </a:pPr>
            <a:r>
              <a:rPr lang="en-US" dirty="0" smtClean="0">
                <a:latin typeface="Twinkl Cursive Unlooped" panose="02000000000000000000" pitchFamily="2" charset="0"/>
              </a:rPr>
              <a:t>On Tuesday 29</a:t>
            </a:r>
            <a:r>
              <a:rPr lang="en-US" baseline="30000" dirty="0" smtClean="0">
                <a:latin typeface="Twinkl Cursive Unlooped" panose="02000000000000000000" pitchFamily="2" charset="0"/>
              </a:rPr>
              <a:t>th</a:t>
            </a:r>
            <a:r>
              <a:rPr lang="en-US" dirty="0" smtClean="0">
                <a:latin typeface="Twinkl Cursive Unlooped" panose="02000000000000000000" pitchFamily="2" charset="0"/>
              </a:rPr>
              <a:t> of March KS1 will be visiting Gloucester Cathedral to take part in an Easter experience- more details to follow.</a:t>
            </a:r>
          </a:p>
          <a:p>
            <a:pPr marL="0" indent="0">
              <a:buNone/>
            </a:pPr>
            <a:endParaRPr lang="en-US" dirty="0">
              <a:latin typeface="Twinkl Cursive Unlooped" panose="02000000000000000000" pitchFamily="2" charset="0"/>
            </a:endParaRPr>
          </a:p>
          <a:p>
            <a:pPr marL="0" indent="0">
              <a:buNone/>
            </a:pPr>
            <a:r>
              <a:rPr lang="en-US" dirty="0" smtClean="0">
                <a:latin typeface="Twinkl Cursive Unlooped" panose="02000000000000000000" pitchFamily="2" charset="0"/>
              </a:rPr>
              <a:t>We are also hoping to have a Robins class trip in the Summer term, the location and date is to be confirmed.</a:t>
            </a:r>
            <a:endParaRPr lang="en-GB" dirty="0" smtClean="0">
              <a:latin typeface="Twinkl Cursive Unlooped" panose="02000000000000000000" pitchFamily="2" charset="0"/>
            </a:endParaRPr>
          </a:p>
          <a:p>
            <a:pPr marL="0" indent="0">
              <a:buFont typeface="Arial" panose="020B0604020202020204" pitchFamily="34" charset="0"/>
              <a:buNone/>
            </a:pPr>
            <a:endParaRPr lang="en-US" dirty="0" smtClean="0">
              <a:latin typeface="Twinkl Cursive Unlooped" panose="02000000000000000000" pitchFamily="2" charset="0"/>
            </a:endParaRPr>
          </a:p>
          <a:p>
            <a:pPr marL="0" indent="0">
              <a:buFont typeface="Arial" panose="020B0604020202020204" pitchFamily="34" charset="0"/>
              <a:buNone/>
            </a:pPr>
            <a:endParaRPr lang="en-US" dirty="0">
              <a:latin typeface="Twinkl Cursive Unlooped" panose="02000000000000000000" pitchFamily="2" charset="0"/>
            </a:endParaRPr>
          </a:p>
          <a:p>
            <a:pPr marL="0" indent="0">
              <a:buFont typeface="Arial" panose="020B0604020202020204" pitchFamily="34" charset="0"/>
              <a:buNone/>
            </a:pPr>
            <a:endParaRPr lang="en-US" dirty="0" smtClean="0">
              <a:latin typeface="Twinkl Cursive Unlooped" panose="02000000000000000000" pitchFamily="2" charset="0"/>
            </a:endParaRPr>
          </a:p>
          <a:p>
            <a:pPr marL="0" indent="0">
              <a:buFont typeface="Arial" panose="020B0604020202020204" pitchFamily="34" charset="0"/>
              <a:buNone/>
            </a:pPr>
            <a:endParaRPr lang="en-US" dirty="0">
              <a:latin typeface="Twinkl Cursive Unlooped" panose="02000000000000000000" pitchFamily="2" charset="0"/>
            </a:endParaRPr>
          </a:p>
          <a:p>
            <a:pPr marL="0" indent="0">
              <a:buFont typeface="Arial" panose="020B0604020202020204" pitchFamily="34" charset="0"/>
              <a:buNone/>
            </a:pPr>
            <a:endParaRPr lang="en-GB" dirty="0">
              <a:latin typeface="Twinkl Cursive Unlooped" panose="02000000000000000000" pitchFamily="2" charset="0"/>
            </a:endParaRPr>
          </a:p>
        </p:txBody>
      </p:sp>
    </p:spTree>
    <p:extLst>
      <p:ext uri="{BB962C8B-B14F-4D97-AF65-F5344CB8AC3E}">
        <p14:creationId xmlns:p14="http://schemas.microsoft.com/office/powerpoint/2010/main" val="282294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latin typeface="Twinkl Cursive Unlooped" panose="02000000000000000000" pitchFamily="2" charset="0"/>
              </a:rPr>
              <a:t>Reading</a:t>
            </a:r>
            <a:endParaRPr lang="en-GB" dirty="0">
              <a:solidFill>
                <a:srgbClr val="FF0000"/>
              </a:solidFill>
            </a:endParaRPr>
          </a:p>
        </p:txBody>
      </p:sp>
      <p:sp>
        <p:nvSpPr>
          <p:cNvPr id="3" name="Rectangle 2"/>
          <p:cNvSpPr/>
          <p:nvPr/>
        </p:nvSpPr>
        <p:spPr>
          <a:xfrm>
            <a:off x="838200" y="1434283"/>
            <a:ext cx="10901218" cy="4832092"/>
          </a:xfrm>
          <a:prstGeom prst="rect">
            <a:avLst/>
          </a:prstGeom>
        </p:spPr>
        <p:txBody>
          <a:bodyPr wrap="square">
            <a:spAutoFit/>
          </a:bodyPr>
          <a:lstStyle/>
          <a:p>
            <a:r>
              <a:rPr lang="en-GB" sz="2800" dirty="0" smtClean="0">
                <a:latin typeface="Twinkl Cursive Unlooped" panose="02000000000000000000" pitchFamily="2" charset="0"/>
              </a:rPr>
              <a:t>Children should read to an adult at home everyday. </a:t>
            </a:r>
          </a:p>
          <a:p>
            <a:r>
              <a:rPr lang="en-GB" sz="2800" dirty="0" smtClean="0">
                <a:latin typeface="Twinkl Cursive Unlooped" panose="02000000000000000000" pitchFamily="2" charset="0"/>
              </a:rPr>
              <a:t>A decodable book will be sent home for your child to </a:t>
            </a:r>
          </a:p>
          <a:p>
            <a:r>
              <a:rPr lang="en-GB" sz="2800" dirty="0" smtClean="0">
                <a:latin typeface="Twinkl Cursive Unlooped" panose="02000000000000000000" pitchFamily="2" charset="0"/>
              </a:rPr>
              <a:t>practice reading to you. Please can you fill in the </a:t>
            </a:r>
          </a:p>
          <a:p>
            <a:r>
              <a:rPr lang="en-GB" sz="2800" dirty="0" smtClean="0">
                <a:latin typeface="Twinkl Cursive Unlooped" panose="02000000000000000000" pitchFamily="2" charset="0"/>
              </a:rPr>
              <a:t>page in their reading diaries with a comment to </a:t>
            </a:r>
          </a:p>
          <a:p>
            <a:r>
              <a:rPr lang="en-GB" sz="2800" dirty="0" smtClean="0">
                <a:latin typeface="Twinkl Cursive Unlooped" panose="02000000000000000000" pitchFamily="2" charset="0"/>
              </a:rPr>
              <a:t>describe how your child has read to you at home (there are some suggestions in the front of the reading diary to help you)</a:t>
            </a:r>
          </a:p>
          <a:p>
            <a:r>
              <a:rPr lang="en-US" sz="2800" dirty="0" smtClean="0">
                <a:latin typeface="Twinkl Cursive Unlooped" panose="02000000000000000000" pitchFamily="2" charset="0"/>
              </a:rPr>
              <a:t>It is important to remember that before your child is ready to change their book they need to be reading it fluently at a good </a:t>
            </a:r>
            <a:r>
              <a:rPr lang="en-US" sz="2800" smtClean="0">
                <a:latin typeface="Twinkl Cursive Unlooped" panose="02000000000000000000" pitchFamily="2" charset="0"/>
              </a:rPr>
              <a:t>pace.</a:t>
            </a:r>
          </a:p>
          <a:p>
            <a:r>
              <a:rPr lang="en-US" sz="2800" smtClean="0">
                <a:latin typeface="Twinkl Cursive Unlooped" panose="02000000000000000000" pitchFamily="2" charset="0"/>
              </a:rPr>
              <a:t> </a:t>
            </a:r>
            <a:endParaRPr lang="en-GB" sz="2800" dirty="0" smtClean="0">
              <a:latin typeface="Twinkl Cursive Unlooped" panose="02000000000000000000" pitchFamily="2" charset="0"/>
            </a:endParaRPr>
          </a:p>
          <a:p>
            <a:r>
              <a:rPr lang="en-US" sz="2800" b="1" dirty="0" smtClean="0">
                <a:latin typeface="Twinkl Cursive Unlooped" panose="02000000000000000000" pitchFamily="2" charset="0"/>
              </a:rPr>
              <a:t>PLEASE ENSURE READING BOOKS AND DIARIES ARE IN SCHOOL EVERY DAY.</a:t>
            </a:r>
            <a:endParaRPr lang="en-GB" sz="2800" b="1" dirty="0">
              <a:latin typeface="Twinkl Cursive Unlooped" panose="02000000000000000000" pitchFamily="2" charset="0"/>
            </a:endParaRPr>
          </a:p>
        </p:txBody>
      </p:sp>
      <p:pic>
        <p:nvPicPr>
          <p:cNvPr id="1026" name="Picture 2" descr="Free Children Reading Books Clipart, Download Free Children Reading Books  Clipart png images, Free ClipArts on Clip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98946" y="181293"/>
            <a:ext cx="2538194" cy="3029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415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solidFill>
                  <a:srgbClr val="FF0000"/>
                </a:solidFill>
                <a:latin typeface="Twinkl Cursive Unlooped" panose="02000000000000000000" pitchFamily="2" charset="0"/>
              </a:rPr>
              <a:t>Uniform</a:t>
            </a:r>
            <a:endParaRPr lang="en-GB" dirty="0">
              <a:solidFill>
                <a:srgbClr val="FF0000"/>
              </a:solidFill>
            </a:endParaRPr>
          </a:p>
        </p:txBody>
      </p:sp>
      <p:sp>
        <p:nvSpPr>
          <p:cNvPr id="3" name="Rectangle 2"/>
          <p:cNvSpPr/>
          <p:nvPr/>
        </p:nvSpPr>
        <p:spPr>
          <a:xfrm>
            <a:off x="655781" y="1277218"/>
            <a:ext cx="10843491" cy="5632311"/>
          </a:xfrm>
          <a:prstGeom prst="rect">
            <a:avLst/>
          </a:prstGeom>
        </p:spPr>
        <p:txBody>
          <a:bodyPr wrap="square">
            <a:spAutoFit/>
          </a:bodyPr>
          <a:lstStyle/>
          <a:p>
            <a:r>
              <a:rPr lang="en-GB" sz="4000" dirty="0" smtClean="0">
                <a:latin typeface="Twinkl Cursive Unlooped" panose="02000000000000000000" pitchFamily="2" charset="0"/>
              </a:rPr>
              <a:t>If hair is tied back, plain black, blue or white hair bobbles.</a:t>
            </a:r>
          </a:p>
          <a:p>
            <a:r>
              <a:rPr lang="en-GB" sz="4000" dirty="0" smtClean="0">
                <a:latin typeface="Twinkl Cursive Unlooped" panose="02000000000000000000" pitchFamily="2" charset="0"/>
              </a:rPr>
              <a:t>Earnings- only plain round studs are acceptable. These will need to be covered or removed for PE.</a:t>
            </a:r>
          </a:p>
          <a:p>
            <a:r>
              <a:rPr lang="en-GB" sz="4000" dirty="0" smtClean="0">
                <a:latin typeface="Twinkl Cursive Unlooped" panose="02000000000000000000" pitchFamily="2" charset="0"/>
              </a:rPr>
              <a:t>If they wear lace up shoes the children will need to be able to lace up their shoes independently.</a:t>
            </a:r>
          </a:p>
          <a:p>
            <a:r>
              <a:rPr lang="en-GB" sz="4000" dirty="0" smtClean="0">
                <a:latin typeface="Twinkl Cursive Unlooped" panose="02000000000000000000" pitchFamily="2" charset="0"/>
              </a:rPr>
              <a:t>All uniform kit should be labelled.</a:t>
            </a:r>
            <a:endParaRPr lang="en-GB" sz="4000" dirty="0">
              <a:latin typeface="Twinkl Cursive Unlooped" panose="02000000000000000000" pitchFamily="2" charset="0"/>
            </a:endParaRPr>
          </a:p>
        </p:txBody>
      </p:sp>
    </p:spTree>
    <p:extLst>
      <p:ext uri="{BB962C8B-B14F-4D97-AF65-F5344CB8AC3E}">
        <p14:creationId xmlns:p14="http://schemas.microsoft.com/office/powerpoint/2010/main" val="226259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FF0000"/>
                </a:solidFill>
                <a:latin typeface="Twinkl Cursive Unlooped" panose="02000000000000000000" pitchFamily="2" charset="0"/>
              </a:rPr>
              <a:t>PE Kit</a:t>
            </a:r>
            <a:endParaRPr lang="en-GB" dirty="0">
              <a:solidFill>
                <a:srgbClr val="FF0000"/>
              </a:solidFill>
            </a:endParaRPr>
          </a:p>
        </p:txBody>
      </p:sp>
      <p:sp>
        <p:nvSpPr>
          <p:cNvPr id="3" name="Rectangle 2"/>
          <p:cNvSpPr/>
          <p:nvPr/>
        </p:nvSpPr>
        <p:spPr>
          <a:xfrm>
            <a:off x="461818" y="1332637"/>
            <a:ext cx="11129818" cy="5632311"/>
          </a:xfrm>
          <a:prstGeom prst="rect">
            <a:avLst/>
          </a:prstGeom>
        </p:spPr>
        <p:txBody>
          <a:bodyPr wrap="square">
            <a:spAutoFit/>
          </a:bodyPr>
          <a:lstStyle/>
          <a:p>
            <a:r>
              <a:rPr lang="en-GB" sz="4000" dirty="0" smtClean="0">
                <a:latin typeface="Twinkl Cursive Unlooped" panose="02000000000000000000" pitchFamily="2" charset="0"/>
              </a:rPr>
              <a:t>Hair tied back.</a:t>
            </a:r>
          </a:p>
          <a:p>
            <a:r>
              <a:rPr lang="en-GB" sz="4000" dirty="0" smtClean="0">
                <a:latin typeface="Twinkl Cursive Unlooped" panose="02000000000000000000" pitchFamily="2" charset="0"/>
              </a:rPr>
              <a:t>Earrings removed or covered with micro-pore tape.</a:t>
            </a:r>
          </a:p>
          <a:p>
            <a:r>
              <a:rPr lang="en-GB" sz="4000" dirty="0" smtClean="0">
                <a:latin typeface="Twinkl Cursive Unlooped" panose="02000000000000000000" pitchFamily="2" charset="0"/>
              </a:rPr>
              <a:t>Trainers – sports trainers (white non-marking soles)</a:t>
            </a:r>
          </a:p>
          <a:p>
            <a:r>
              <a:rPr lang="en-GB" sz="4000" dirty="0" smtClean="0">
                <a:latin typeface="Twinkl Cursive Unlooped" panose="02000000000000000000" pitchFamily="2" charset="0"/>
              </a:rPr>
              <a:t>All PE kit should be labelled and in a named drawstring bag.</a:t>
            </a:r>
          </a:p>
          <a:p>
            <a:r>
              <a:rPr lang="en-GB" sz="4000" dirty="0" smtClean="0">
                <a:latin typeface="Twinkl Cursive Unlooped" panose="02000000000000000000" pitchFamily="2" charset="0"/>
              </a:rPr>
              <a:t>They should keep an indoor and outdoor kit in school.</a:t>
            </a:r>
            <a:endParaRPr lang="en-GB" sz="4000" dirty="0">
              <a:latin typeface="Twinkl Cursive Unlooped" panose="02000000000000000000" pitchFamily="2" charset="0"/>
            </a:endParaRPr>
          </a:p>
        </p:txBody>
      </p:sp>
    </p:spTree>
    <p:extLst>
      <p:ext uri="{BB962C8B-B14F-4D97-AF65-F5344CB8AC3E}">
        <p14:creationId xmlns:p14="http://schemas.microsoft.com/office/powerpoint/2010/main" val="3401051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FF0000"/>
                </a:solidFill>
                <a:latin typeface="Twinkl Cursive Unlooped" panose="02000000000000000000" pitchFamily="2" charset="0"/>
              </a:rPr>
              <a:t>Assessments</a:t>
            </a:r>
            <a:endParaRPr lang="en-GB" dirty="0">
              <a:solidFill>
                <a:srgbClr val="FF0000"/>
              </a:solidFill>
            </a:endParaRPr>
          </a:p>
        </p:txBody>
      </p:sp>
      <p:sp>
        <p:nvSpPr>
          <p:cNvPr id="3" name="Rectangle 2"/>
          <p:cNvSpPr/>
          <p:nvPr/>
        </p:nvSpPr>
        <p:spPr>
          <a:xfrm>
            <a:off x="720436" y="1397475"/>
            <a:ext cx="10788074" cy="4401205"/>
          </a:xfrm>
          <a:prstGeom prst="rect">
            <a:avLst/>
          </a:prstGeom>
        </p:spPr>
        <p:txBody>
          <a:bodyPr wrap="square">
            <a:spAutoFit/>
          </a:bodyPr>
          <a:lstStyle/>
          <a:p>
            <a:r>
              <a:rPr lang="en-GB" sz="4000" dirty="0" smtClean="0">
                <a:latin typeface="Twinkl Cursive Unlooped" panose="02000000000000000000" pitchFamily="2" charset="0"/>
              </a:rPr>
              <a:t>Weekly spelling of common exception words.</a:t>
            </a:r>
          </a:p>
          <a:p>
            <a:r>
              <a:rPr lang="en-GB" sz="4000" dirty="0" smtClean="0">
                <a:latin typeface="Twinkl Cursive Unlooped" panose="02000000000000000000" pitchFamily="2" charset="0"/>
              </a:rPr>
              <a:t>Maths and Reading assessments at the end of each half term.</a:t>
            </a:r>
          </a:p>
          <a:p>
            <a:r>
              <a:rPr lang="en-US" sz="4000" dirty="0" smtClean="0">
                <a:latin typeface="Twinkl Cursive Unlooped" panose="02000000000000000000" pitchFamily="2" charset="0"/>
              </a:rPr>
              <a:t>National phonics assessments done 1:1 in June.</a:t>
            </a:r>
            <a:endParaRPr lang="en-GB" sz="4000" dirty="0" smtClean="0">
              <a:latin typeface="Twinkl Cursive Unlooped" panose="02000000000000000000" pitchFamily="2" charset="0"/>
            </a:endParaRPr>
          </a:p>
          <a:p>
            <a:r>
              <a:rPr lang="en-GB" sz="4000" dirty="0" smtClean="0">
                <a:latin typeface="Twinkl Cursive Unlooped" panose="02000000000000000000" pitchFamily="2" charset="0"/>
              </a:rPr>
              <a:t>Spelling patterns , phonic sounds, maths, reading and writing assessments are done termly.</a:t>
            </a:r>
          </a:p>
        </p:txBody>
      </p:sp>
    </p:spTree>
    <p:extLst>
      <p:ext uri="{BB962C8B-B14F-4D97-AF65-F5344CB8AC3E}">
        <p14:creationId xmlns:p14="http://schemas.microsoft.com/office/powerpoint/2010/main" val="716032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FF0000"/>
                </a:solidFill>
                <a:latin typeface="Twinkl Cursive Unlooped" panose="02000000000000000000" pitchFamily="2" charset="0"/>
              </a:rPr>
              <a:t>Communicating</a:t>
            </a:r>
            <a:endParaRPr lang="en-GB" dirty="0">
              <a:solidFill>
                <a:srgbClr val="FF0000"/>
              </a:solidFill>
            </a:endParaRPr>
          </a:p>
        </p:txBody>
      </p:sp>
      <p:sp>
        <p:nvSpPr>
          <p:cNvPr id="3" name="Rectangle 2"/>
          <p:cNvSpPr/>
          <p:nvPr/>
        </p:nvSpPr>
        <p:spPr>
          <a:xfrm>
            <a:off x="526471" y="1397199"/>
            <a:ext cx="11333019" cy="5632311"/>
          </a:xfrm>
          <a:prstGeom prst="rect">
            <a:avLst/>
          </a:prstGeom>
        </p:spPr>
        <p:txBody>
          <a:bodyPr wrap="square">
            <a:spAutoFit/>
          </a:bodyPr>
          <a:lstStyle/>
          <a:p>
            <a:r>
              <a:rPr lang="en-GB" sz="4000" dirty="0" smtClean="0">
                <a:latin typeface="Twinkl Cursive Unlooped" panose="02000000000000000000" pitchFamily="2" charset="0"/>
              </a:rPr>
              <a:t>Please use </a:t>
            </a:r>
            <a:r>
              <a:rPr lang="en-GB" sz="4000" dirty="0" err="1" smtClean="0">
                <a:latin typeface="Twinkl Cursive Unlooped" panose="02000000000000000000" pitchFamily="2" charset="0"/>
              </a:rPr>
              <a:t>Eschools</a:t>
            </a:r>
            <a:r>
              <a:rPr lang="en-GB" sz="4000" dirty="0" smtClean="0">
                <a:latin typeface="Twinkl Cursive Unlooped" panose="02000000000000000000" pitchFamily="2" charset="0"/>
              </a:rPr>
              <a:t> to communicate with us or contact </a:t>
            </a:r>
            <a:r>
              <a:rPr lang="en-GB" sz="4000" dirty="0" smtClean="0">
                <a:latin typeface="Twinkl Cursive Unlooped" panose="02000000000000000000" pitchFamily="2" charset="0"/>
                <a:hlinkClick r:id="rId2"/>
              </a:rPr>
              <a:t>admin@hopebrook.gloucs.sch.uk</a:t>
            </a:r>
            <a:endParaRPr lang="en-GB" sz="4000" dirty="0" smtClean="0">
              <a:latin typeface="Twinkl Cursive Unlooped" panose="02000000000000000000" pitchFamily="2" charset="0"/>
            </a:endParaRPr>
          </a:p>
          <a:p>
            <a:r>
              <a:rPr lang="en-GB" sz="4000" dirty="0" smtClean="0">
                <a:latin typeface="Twinkl Cursive Unlooped" panose="02000000000000000000" pitchFamily="2" charset="0"/>
              </a:rPr>
              <a:t>and we will be able to arrange a meeting, phone call or email back, whichever is the most convenient.</a:t>
            </a:r>
          </a:p>
          <a:p>
            <a:r>
              <a:rPr lang="en-US" sz="4000" dirty="0" smtClean="0">
                <a:latin typeface="Twinkl Cursive Unlooped" panose="02000000000000000000" pitchFamily="2" charset="0"/>
              </a:rPr>
              <a:t>I will use Eschools to send out information and please check the website regularly to see what the children have been doing.</a:t>
            </a:r>
            <a:endParaRPr lang="en-GB" sz="4000" dirty="0" smtClean="0">
              <a:latin typeface="Twinkl Cursive Unlooped" panose="02000000000000000000" pitchFamily="2" charset="0"/>
            </a:endParaRPr>
          </a:p>
          <a:p>
            <a:endParaRPr lang="en-GB" sz="4000" dirty="0" smtClean="0">
              <a:latin typeface="Twinkl Cursive Unlooped" panose="02000000000000000000" pitchFamily="2" charset="0"/>
            </a:endParaRPr>
          </a:p>
        </p:txBody>
      </p:sp>
    </p:spTree>
    <p:extLst>
      <p:ext uri="{BB962C8B-B14F-4D97-AF65-F5344CB8AC3E}">
        <p14:creationId xmlns:p14="http://schemas.microsoft.com/office/powerpoint/2010/main" val="1910779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FF0000"/>
                </a:solidFill>
                <a:latin typeface="Twinkl Cursive Looped" panose="02000000000000000000" pitchFamily="2" charset="0"/>
              </a:rPr>
              <a:t>Being ready to learn every day</a:t>
            </a:r>
            <a:r>
              <a:rPr lang="en-US" sz="4000" b="1" u="sng" dirty="0" smtClean="0">
                <a:solidFill>
                  <a:srgbClr val="FF0000"/>
                </a:solidFill>
                <a:latin typeface="Twinkl Precursive Semibold" panose="02000000000000000000" pitchFamily="2" charset="0"/>
              </a:rPr>
              <a:t>.</a:t>
            </a:r>
            <a:endParaRPr lang="en-GB" sz="4000" b="1" u="sng" dirty="0">
              <a:solidFill>
                <a:srgbClr val="FF0000"/>
              </a:solidFill>
              <a:latin typeface="Twinkl Precursive Semibold" panose="02000000000000000000" pitchFamily="2" charset="0"/>
            </a:endParaRPr>
          </a:p>
        </p:txBody>
      </p:sp>
      <p:sp>
        <p:nvSpPr>
          <p:cNvPr id="3" name="Rectangle 2"/>
          <p:cNvSpPr/>
          <p:nvPr/>
        </p:nvSpPr>
        <p:spPr>
          <a:xfrm>
            <a:off x="838199" y="1487054"/>
            <a:ext cx="10781145" cy="5016758"/>
          </a:xfrm>
          <a:prstGeom prst="rect">
            <a:avLst/>
          </a:prstGeom>
        </p:spPr>
        <p:txBody>
          <a:bodyPr wrap="square">
            <a:spAutoFit/>
          </a:bodyPr>
          <a:lstStyle/>
          <a:p>
            <a:r>
              <a:rPr lang="en-GB" sz="3200" dirty="0" smtClean="0">
                <a:latin typeface="Twinkl Cursive Looped" panose="02000000000000000000" pitchFamily="2" charset="0"/>
              </a:rPr>
              <a:t>Arriving on time for school is essential, the doors open at 8:45, lessons start at 9am.</a:t>
            </a:r>
          </a:p>
          <a:p>
            <a:r>
              <a:rPr lang="en-GB" sz="3200" dirty="0" smtClean="0">
                <a:latin typeface="Twinkl Cursive Looped" panose="02000000000000000000" pitchFamily="2" charset="0"/>
              </a:rPr>
              <a:t>Please inform the office if late or absent.</a:t>
            </a:r>
          </a:p>
          <a:p>
            <a:r>
              <a:rPr lang="en-GB" sz="3200" dirty="0" smtClean="0">
                <a:latin typeface="Twinkl Cursive Looped" panose="02000000000000000000" pitchFamily="2" charset="0"/>
              </a:rPr>
              <a:t>Labelled P.E kit in a drawstring bag is kept in school for each term.</a:t>
            </a:r>
          </a:p>
          <a:p>
            <a:r>
              <a:rPr lang="en-GB" sz="3200" b="1" u="sng" dirty="0" smtClean="0">
                <a:solidFill>
                  <a:srgbClr val="FF0000"/>
                </a:solidFill>
                <a:latin typeface="Twinkl Cursive Looped" panose="02000000000000000000" pitchFamily="2" charset="0"/>
              </a:rPr>
              <a:t>Each day</a:t>
            </a:r>
          </a:p>
          <a:p>
            <a:r>
              <a:rPr lang="en-GB" sz="3200" dirty="0" smtClean="0">
                <a:latin typeface="Twinkl Cursive Looped" panose="02000000000000000000" pitchFamily="2" charset="0"/>
              </a:rPr>
              <a:t>Labelled water bottle</a:t>
            </a:r>
          </a:p>
          <a:p>
            <a:r>
              <a:rPr lang="en-GB" sz="3200" dirty="0" smtClean="0">
                <a:latin typeface="Twinkl Cursive Looped" panose="02000000000000000000" pitchFamily="2" charset="0"/>
              </a:rPr>
              <a:t>Jumper and waterproof/coat</a:t>
            </a:r>
          </a:p>
          <a:p>
            <a:r>
              <a:rPr lang="en-GB" sz="3200" dirty="0" smtClean="0">
                <a:latin typeface="Twinkl Cursive Looped" panose="02000000000000000000" pitchFamily="2" charset="0"/>
              </a:rPr>
              <a:t>Lunch box</a:t>
            </a:r>
          </a:p>
          <a:p>
            <a:r>
              <a:rPr lang="en-US" sz="3200" dirty="0" smtClean="0">
                <a:latin typeface="Twinkl Cursive Looped" panose="02000000000000000000" pitchFamily="2" charset="0"/>
              </a:rPr>
              <a:t>Book bag with reading diary and books</a:t>
            </a:r>
            <a:endParaRPr lang="en-GB" sz="3200" dirty="0" smtClean="0">
              <a:latin typeface="Twinkl Cursive Looped" panose="02000000000000000000" pitchFamily="2" charset="0"/>
            </a:endParaRPr>
          </a:p>
        </p:txBody>
      </p:sp>
    </p:spTree>
    <p:extLst>
      <p:ext uri="{BB962C8B-B14F-4D97-AF65-F5344CB8AC3E}">
        <p14:creationId xmlns:p14="http://schemas.microsoft.com/office/powerpoint/2010/main" val="157236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6653"/>
            <a:ext cx="10515600" cy="1325563"/>
          </a:xfrm>
        </p:spPr>
        <p:txBody>
          <a:bodyPr/>
          <a:lstStyle/>
          <a:p>
            <a:r>
              <a:rPr lang="en-GB" b="1" u="sng" dirty="0" smtClean="0">
                <a:solidFill>
                  <a:srgbClr val="FF0000"/>
                </a:solidFill>
                <a:latin typeface="Twinkl Cursive Unlooped" panose="02000000000000000000" pitchFamily="2" charset="0"/>
              </a:rPr>
              <a:t>Children’s responsibilities</a:t>
            </a:r>
            <a:endParaRPr lang="en-GB" dirty="0">
              <a:solidFill>
                <a:srgbClr val="FF0000"/>
              </a:solidFill>
            </a:endParaRPr>
          </a:p>
        </p:txBody>
      </p:sp>
      <p:sp>
        <p:nvSpPr>
          <p:cNvPr id="3" name="Rectangle 2"/>
          <p:cNvSpPr/>
          <p:nvPr/>
        </p:nvSpPr>
        <p:spPr>
          <a:xfrm>
            <a:off x="838200" y="1295689"/>
            <a:ext cx="10790382" cy="4401205"/>
          </a:xfrm>
          <a:prstGeom prst="rect">
            <a:avLst/>
          </a:prstGeom>
        </p:spPr>
        <p:txBody>
          <a:bodyPr wrap="square">
            <a:spAutoFit/>
          </a:bodyPr>
          <a:lstStyle/>
          <a:p>
            <a:r>
              <a:rPr lang="en-GB" sz="4000" dirty="0" err="1" smtClean="0">
                <a:latin typeface="Twinkl Cursive Unlooped" panose="02000000000000000000" pitchFamily="2" charset="0"/>
              </a:rPr>
              <a:t>Hopebrook</a:t>
            </a:r>
            <a:r>
              <a:rPr lang="en-GB" sz="4000" dirty="0" smtClean="0">
                <a:latin typeface="Twinkl Cursive Unlooped" panose="02000000000000000000" pitchFamily="2" charset="0"/>
              </a:rPr>
              <a:t> set high expectations for all children. </a:t>
            </a:r>
          </a:p>
          <a:p>
            <a:r>
              <a:rPr lang="en-GB" sz="4000" dirty="0" smtClean="0">
                <a:latin typeface="Twinkl Cursive Unlooped" panose="02000000000000000000" pitchFamily="2" charset="0"/>
              </a:rPr>
              <a:t>We expect all children to quickly remember to:</a:t>
            </a:r>
          </a:p>
          <a:p>
            <a:pPr marL="457200" indent="-457200">
              <a:buFont typeface="Arial" panose="020B0604020202020204" pitchFamily="34" charset="0"/>
              <a:buChar char="•"/>
            </a:pPr>
            <a:r>
              <a:rPr lang="en-GB" sz="4000" dirty="0" smtClean="0">
                <a:latin typeface="Twinkl Cursive Unlooped" panose="02000000000000000000" pitchFamily="2" charset="0"/>
              </a:rPr>
              <a:t>Put their lunchbox on the trolley</a:t>
            </a:r>
          </a:p>
          <a:p>
            <a:pPr marL="457200" indent="-457200">
              <a:buFont typeface="Arial" panose="020B0604020202020204" pitchFamily="34" charset="0"/>
              <a:buChar char="•"/>
            </a:pPr>
            <a:r>
              <a:rPr lang="en-GB" sz="4000" dirty="0" smtClean="0">
                <a:latin typeface="Twinkl Cursive Unlooped" panose="02000000000000000000" pitchFamily="2" charset="0"/>
              </a:rPr>
              <a:t>Look after their own equipment</a:t>
            </a:r>
          </a:p>
          <a:p>
            <a:pPr marL="457200" indent="-457200">
              <a:buFont typeface="Arial" panose="020B0604020202020204" pitchFamily="34" charset="0"/>
              <a:buChar char="•"/>
            </a:pPr>
            <a:r>
              <a:rPr lang="en-GB" sz="4000" dirty="0" smtClean="0">
                <a:latin typeface="Twinkl Cursive Unlooped" panose="02000000000000000000" pitchFamily="2" charset="0"/>
              </a:rPr>
              <a:t>Bring a jumper and an appropriate coat</a:t>
            </a:r>
          </a:p>
          <a:p>
            <a:pPr marL="457200" indent="-457200">
              <a:buFont typeface="Arial" panose="020B0604020202020204" pitchFamily="34" charset="0"/>
              <a:buChar char="•"/>
            </a:pPr>
            <a:r>
              <a:rPr lang="en-GB" sz="4000" dirty="0" smtClean="0">
                <a:latin typeface="Twinkl Cursive Unlooped" panose="02000000000000000000" pitchFamily="2" charset="0"/>
              </a:rPr>
              <a:t>Carry their own things in and out of school</a:t>
            </a:r>
            <a:endParaRPr lang="en-GB" sz="4000" dirty="0">
              <a:latin typeface="Twinkl Cursive Unlooped" panose="02000000000000000000" pitchFamily="2" charset="0"/>
            </a:endParaRPr>
          </a:p>
        </p:txBody>
      </p:sp>
    </p:spTree>
    <p:extLst>
      <p:ext uri="{BB962C8B-B14F-4D97-AF65-F5344CB8AC3E}">
        <p14:creationId xmlns:p14="http://schemas.microsoft.com/office/powerpoint/2010/main" val="13997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latin typeface="Twinkl Cursive Unlooped" panose="02000000000000000000" pitchFamily="2" charset="0"/>
              </a:rPr>
              <a:t>Days to remember</a:t>
            </a:r>
            <a:endParaRPr lang="en-GB" dirty="0">
              <a:solidFill>
                <a:srgbClr val="FF0000"/>
              </a:solidFill>
            </a:endParaRPr>
          </a:p>
        </p:txBody>
      </p:sp>
      <p:sp>
        <p:nvSpPr>
          <p:cNvPr id="3" name="Rectangle 2"/>
          <p:cNvSpPr/>
          <p:nvPr/>
        </p:nvSpPr>
        <p:spPr>
          <a:xfrm>
            <a:off x="838200" y="1609636"/>
            <a:ext cx="10642600" cy="3170099"/>
          </a:xfrm>
          <a:prstGeom prst="rect">
            <a:avLst/>
          </a:prstGeom>
        </p:spPr>
        <p:txBody>
          <a:bodyPr wrap="square">
            <a:spAutoFit/>
          </a:bodyPr>
          <a:lstStyle/>
          <a:p>
            <a:r>
              <a:rPr lang="en-GB" sz="4000" dirty="0" smtClean="0">
                <a:latin typeface="Twinkl Cursive Unlooped" panose="02000000000000000000" pitchFamily="2" charset="0"/>
              </a:rPr>
              <a:t>Outdoor learning is every Friday afternoon. The children need to come dressed in appropriate  warm clothes, sturdy shoes and a waterproof.</a:t>
            </a:r>
          </a:p>
          <a:p>
            <a:r>
              <a:rPr lang="en-GB" sz="4000" dirty="0" smtClean="0">
                <a:latin typeface="Twinkl Cursive Unlooped" panose="02000000000000000000" pitchFamily="2" charset="0"/>
              </a:rPr>
              <a:t>PE is on a Thursday afternoon.</a:t>
            </a:r>
            <a:endParaRPr lang="en-GB" sz="4000" dirty="0">
              <a:latin typeface="Twinkl Cursive Unlooped" panose="02000000000000000000" pitchFamily="2" charset="0"/>
            </a:endParaRPr>
          </a:p>
        </p:txBody>
      </p:sp>
    </p:spTree>
    <p:extLst>
      <p:ext uri="{BB962C8B-B14F-4D97-AF65-F5344CB8AC3E}">
        <p14:creationId xmlns:p14="http://schemas.microsoft.com/office/powerpoint/2010/main" val="99618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latin typeface="Twinkl Cursive Unlooped" panose="02000000000000000000" pitchFamily="2" charset="0"/>
              </a:rPr>
              <a:t>Daily Routine</a:t>
            </a:r>
            <a:endParaRPr lang="en-GB" dirty="0">
              <a:solidFill>
                <a:srgbClr val="FF0000"/>
              </a:solidFill>
            </a:endParaRPr>
          </a:p>
        </p:txBody>
      </p:sp>
      <p:sp>
        <p:nvSpPr>
          <p:cNvPr id="3" name="Rectangle 2"/>
          <p:cNvSpPr/>
          <p:nvPr/>
        </p:nvSpPr>
        <p:spPr>
          <a:xfrm>
            <a:off x="838200" y="1311564"/>
            <a:ext cx="10891982" cy="5016758"/>
          </a:xfrm>
          <a:prstGeom prst="rect">
            <a:avLst/>
          </a:prstGeom>
        </p:spPr>
        <p:txBody>
          <a:bodyPr wrap="square">
            <a:spAutoFit/>
          </a:bodyPr>
          <a:lstStyle/>
          <a:p>
            <a:r>
              <a:rPr lang="en-GB" sz="4000" dirty="0">
                <a:latin typeface="Twinkl Cursive Unlooped" panose="02000000000000000000" pitchFamily="2" charset="0"/>
              </a:rPr>
              <a:t>Children come into the class, remove their coat and hang it on their peg. They need to wash their </a:t>
            </a:r>
            <a:r>
              <a:rPr lang="en-GB" sz="4000" dirty="0" smtClean="0">
                <a:latin typeface="Twinkl Cursive Unlooped" panose="02000000000000000000" pitchFamily="2" charset="0"/>
              </a:rPr>
              <a:t>hands and get out their whiteboard before sitting at their desks.</a:t>
            </a:r>
          </a:p>
          <a:p>
            <a:r>
              <a:rPr lang="en-GB" sz="4000" dirty="0" smtClean="0">
                <a:latin typeface="Twinkl Cursive Unlooped" panose="02000000000000000000" pitchFamily="2" charset="0"/>
              </a:rPr>
              <a:t>An early morning activity will be on the board for the children to get on with quietly.</a:t>
            </a:r>
          </a:p>
          <a:p>
            <a:r>
              <a:rPr lang="en-GB" sz="4000" dirty="0" smtClean="0">
                <a:latin typeface="Twinkl Cursive Unlooped" panose="02000000000000000000" pitchFamily="2" charset="0"/>
              </a:rPr>
              <a:t>9.00-9.30 </a:t>
            </a:r>
            <a:r>
              <a:rPr lang="en-GB" sz="4000" dirty="0">
                <a:latin typeface="Twinkl Cursive Unlooped" panose="02000000000000000000" pitchFamily="2" charset="0"/>
              </a:rPr>
              <a:t>Phonics </a:t>
            </a:r>
            <a:r>
              <a:rPr lang="en-GB" sz="4000" dirty="0" smtClean="0">
                <a:latin typeface="Twinkl Cursive Unlooped" panose="02000000000000000000" pitchFamily="2" charset="0"/>
              </a:rPr>
              <a:t>(Reception and Year 1 are taught separately)</a:t>
            </a:r>
            <a:endParaRPr lang="en-GB" dirty="0" smtClean="0">
              <a:latin typeface="Twinkl Cursive Unlooped" panose="02000000000000000000" pitchFamily="2" charset="0"/>
            </a:endParaRPr>
          </a:p>
        </p:txBody>
      </p:sp>
    </p:spTree>
    <p:extLst>
      <p:ext uri="{BB962C8B-B14F-4D97-AF65-F5344CB8AC3E}">
        <p14:creationId xmlns:p14="http://schemas.microsoft.com/office/powerpoint/2010/main" val="157115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latin typeface="Twinkl Cursive Unlooped" panose="02000000000000000000" pitchFamily="2" charset="0"/>
              </a:rPr>
              <a:t>Daily Routine</a:t>
            </a:r>
            <a:endParaRPr lang="en-GB" dirty="0">
              <a:solidFill>
                <a:srgbClr val="FF0000"/>
              </a:solidFill>
            </a:endParaRPr>
          </a:p>
        </p:txBody>
      </p:sp>
      <p:sp>
        <p:nvSpPr>
          <p:cNvPr id="3" name="Rectangle 2"/>
          <p:cNvSpPr/>
          <p:nvPr/>
        </p:nvSpPr>
        <p:spPr>
          <a:xfrm>
            <a:off x="838199" y="1425047"/>
            <a:ext cx="10882745" cy="5016758"/>
          </a:xfrm>
          <a:prstGeom prst="rect">
            <a:avLst/>
          </a:prstGeom>
        </p:spPr>
        <p:txBody>
          <a:bodyPr wrap="square">
            <a:spAutoFit/>
          </a:bodyPr>
          <a:lstStyle/>
          <a:p>
            <a:r>
              <a:rPr lang="en-GB" sz="4000" dirty="0" smtClean="0">
                <a:latin typeface="Twinkl Cursive Unlooped" panose="02000000000000000000" pitchFamily="2" charset="0"/>
              </a:rPr>
              <a:t>9.30-10.30 Maths </a:t>
            </a:r>
          </a:p>
          <a:p>
            <a:r>
              <a:rPr lang="en-GB" sz="4000" dirty="0" smtClean="0">
                <a:latin typeface="Twinkl Cursive Unlooped" panose="02000000000000000000" pitchFamily="2" charset="0"/>
              </a:rPr>
              <a:t>10.30 Collective Worship either in the hall or the classroom,</a:t>
            </a:r>
            <a:r>
              <a:rPr lang="en-GB" sz="4000" dirty="0">
                <a:latin typeface="Twinkl Cursive Unlooped" panose="02000000000000000000" pitchFamily="2" charset="0"/>
              </a:rPr>
              <a:t> </a:t>
            </a:r>
            <a:r>
              <a:rPr lang="en-GB" sz="4000" dirty="0" smtClean="0">
                <a:latin typeface="Twinkl Cursive Unlooped" panose="02000000000000000000" pitchFamily="2" charset="0"/>
              </a:rPr>
              <a:t>Celebration assembly will continue to be on a Friday</a:t>
            </a:r>
          </a:p>
          <a:p>
            <a:r>
              <a:rPr lang="en-GB" sz="4000" dirty="0" smtClean="0">
                <a:latin typeface="Twinkl Cursive Unlooped" panose="02000000000000000000" pitchFamily="2" charset="0"/>
              </a:rPr>
              <a:t>10.45 snack and playtime. Milk should be pre ordered. A piece of fruit or vegetable will be provided.</a:t>
            </a:r>
          </a:p>
          <a:p>
            <a:r>
              <a:rPr lang="en-GB" sz="4000" dirty="0" smtClean="0">
                <a:latin typeface="Twinkl Cursive Unlooped" panose="02000000000000000000" pitchFamily="2" charset="0"/>
              </a:rPr>
              <a:t>11.05-12.00 English</a:t>
            </a:r>
          </a:p>
        </p:txBody>
      </p:sp>
    </p:spTree>
    <p:extLst>
      <p:ext uri="{BB962C8B-B14F-4D97-AF65-F5344CB8AC3E}">
        <p14:creationId xmlns:p14="http://schemas.microsoft.com/office/powerpoint/2010/main" val="294261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latin typeface="Twinkl Cursive Unlooped" panose="02000000000000000000" pitchFamily="2" charset="0"/>
              </a:rPr>
              <a:t>Daily Routine</a:t>
            </a:r>
            <a:endParaRPr lang="en-GB" dirty="0">
              <a:solidFill>
                <a:srgbClr val="FF0000"/>
              </a:solidFill>
            </a:endParaRPr>
          </a:p>
        </p:txBody>
      </p:sp>
      <p:sp>
        <p:nvSpPr>
          <p:cNvPr id="3" name="Rectangle 2"/>
          <p:cNvSpPr/>
          <p:nvPr/>
        </p:nvSpPr>
        <p:spPr>
          <a:xfrm>
            <a:off x="838199" y="1379002"/>
            <a:ext cx="10725727" cy="5016758"/>
          </a:xfrm>
          <a:prstGeom prst="rect">
            <a:avLst/>
          </a:prstGeom>
        </p:spPr>
        <p:txBody>
          <a:bodyPr wrap="square">
            <a:spAutoFit/>
          </a:bodyPr>
          <a:lstStyle/>
          <a:p>
            <a:r>
              <a:rPr lang="en-GB" sz="3200" dirty="0" smtClean="0">
                <a:latin typeface="Twinkl Cursive Unlooped" panose="02000000000000000000" pitchFamily="2" charset="0"/>
              </a:rPr>
              <a:t>12.00-1.00 Lunch. A hot dinner needs to be pre ordered online, these are free of charge for infants. If your child is bringing a packed lunch into school please ensure that it contains a healthy sandwich or similar as well as fruit and yoghurt. No fizzy drinks please.</a:t>
            </a:r>
          </a:p>
          <a:p>
            <a:r>
              <a:rPr lang="en-GB" sz="3200" dirty="0" smtClean="0">
                <a:latin typeface="Twinkl Cursive Unlooped" panose="02000000000000000000" pitchFamily="2" charset="0"/>
              </a:rPr>
              <a:t>1.00-1.30 Phonics</a:t>
            </a:r>
          </a:p>
          <a:p>
            <a:r>
              <a:rPr lang="en-GB" sz="3200" dirty="0" smtClean="0">
                <a:latin typeface="Twinkl Cursive Unlooped" panose="02000000000000000000" pitchFamily="2" charset="0"/>
              </a:rPr>
              <a:t>1.30-3.00 we have a mixture of topic work including a short break when appropriate.</a:t>
            </a:r>
          </a:p>
          <a:p>
            <a:r>
              <a:rPr lang="en-GB" sz="3200" dirty="0" smtClean="0">
                <a:latin typeface="Twinkl Cursive Unlooped" panose="02000000000000000000" pitchFamily="2" charset="0"/>
              </a:rPr>
              <a:t>3.00 story time </a:t>
            </a:r>
          </a:p>
          <a:p>
            <a:r>
              <a:rPr lang="en-GB" sz="3200" dirty="0" smtClean="0">
                <a:latin typeface="Twinkl Cursive Unlooped" panose="02000000000000000000" pitchFamily="2" charset="0"/>
              </a:rPr>
              <a:t>3.15 home time</a:t>
            </a:r>
          </a:p>
        </p:txBody>
      </p:sp>
    </p:spTree>
    <p:extLst>
      <p:ext uri="{BB962C8B-B14F-4D97-AF65-F5344CB8AC3E}">
        <p14:creationId xmlns:p14="http://schemas.microsoft.com/office/powerpoint/2010/main" val="411098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46654"/>
            <a:ext cx="10716492" cy="909492"/>
          </a:xfrm>
        </p:spPr>
        <p:txBody>
          <a:bodyPr>
            <a:normAutofit fontScale="90000"/>
          </a:bodyPr>
          <a:lstStyle/>
          <a:p>
            <a:pPr algn="ctr"/>
            <a:r>
              <a:rPr lang="en-US" b="1" u="sng" dirty="0" smtClean="0">
                <a:solidFill>
                  <a:srgbClr val="FF0000"/>
                </a:solidFill>
                <a:latin typeface="Twinkl Cursive Looped" panose="02000000000000000000" pitchFamily="2" charset="0"/>
              </a:rPr>
              <a:t>Rewards</a:t>
            </a:r>
            <a:r>
              <a:rPr lang="en-GB" b="1" u="sng" dirty="0" smtClean="0">
                <a:solidFill>
                  <a:srgbClr val="FF0000"/>
                </a:solidFill>
                <a:latin typeface="Twinkl Cursive Looped" panose="02000000000000000000" pitchFamily="2" charset="0"/>
              </a:rPr>
              <a:t/>
            </a:r>
            <a:br>
              <a:rPr lang="en-GB" b="1" u="sng" dirty="0" smtClean="0">
                <a:solidFill>
                  <a:srgbClr val="FF0000"/>
                </a:solidFill>
                <a:latin typeface="Twinkl Cursive Looped" panose="02000000000000000000" pitchFamily="2" charset="0"/>
              </a:rPr>
            </a:br>
            <a:endParaRPr lang="en-GB" b="1" u="sng" dirty="0">
              <a:solidFill>
                <a:srgbClr val="FF0000"/>
              </a:solidFill>
              <a:latin typeface="Twinkl Cursive Looped" panose="02000000000000000000" pitchFamily="2" charset="0"/>
            </a:endParaRPr>
          </a:p>
        </p:txBody>
      </p:sp>
      <p:sp>
        <p:nvSpPr>
          <p:cNvPr id="3" name="Content Placeholder 2"/>
          <p:cNvSpPr txBox="1">
            <a:spLocks/>
          </p:cNvSpPr>
          <p:nvPr/>
        </p:nvSpPr>
        <p:spPr>
          <a:xfrm>
            <a:off x="457200" y="1600200"/>
            <a:ext cx="11430000" cy="480983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4000" dirty="0" smtClean="0">
                <a:latin typeface="Twinkl Cursive Unlooped" panose="02000000000000000000" pitchFamily="2" charset="0"/>
              </a:rPr>
              <a:t>In Robins the children are rewarded with stickers and Dojos.</a:t>
            </a:r>
          </a:p>
          <a:p>
            <a:pPr marL="0" indent="0">
              <a:buFont typeface="Arial" panose="020B0604020202020204" pitchFamily="34" charset="0"/>
              <a:buNone/>
            </a:pPr>
            <a:r>
              <a:rPr lang="en-GB" sz="4000" dirty="0" smtClean="0">
                <a:latin typeface="Twinkl Cursive Unlooped" panose="02000000000000000000" pitchFamily="2" charset="0"/>
              </a:rPr>
              <a:t>Children will also receive ‘Good Work’ certificates for personal significant achievements. </a:t>
            </a:r>
          </a:p>
          <a:p>
            <a:pPr marL="0" indent="0">
              <a:buFont typeface="Arial" panose="020B0604020202020204" pitchFamily="34" charset="0"/>
              <a:buNone/>
            </a:pPr>
            <a:r>
              <a:rPr lang="en-GB" sz="4000" dirty="0" smtClean="0">
                <a:latin typeface="Twinkl Cursive Unlooped" panose="02000000000000000000" pitchFamily="2" charset="0"/>
              </a:rPr>
              <a:t>When the children have 5 certificates the ‘Good Work Cup’ is kept for a week. If they earn this cup 5 times they will keep the cup</a:t>
            </a:r>
            <a:r>
              <a:rPr lang="en-GB" dirty="0" smtClean="0">
                <a:latin typeface="Twinkl Cursive Unlooped" panose="02000000000000000000" pitchFamily="2" charset="0"/>
              </a:rPr>
              <a:t>.</a:t>
            </a:r>
            <a:endParaRPr lang="en-GB" dirty="0">
              <a:latin typeface="Twinkl Cursive Unlooped" panose="02000000000000000000" pitchFamily="2" charset="0"/>
            </a:endParaRPr>
          </a:p>
        </p:txBody>
      </p:sp>
    </p:spTree>
    <p:extLst>
      <p:ext uri="{BB962C8B-B14F-4D97-AF65-F5344CB8AC3E}">
        <p14:creationId xmlns:p14="http://schemas.microsoft.com/office/powerpoint/2010/main" val="341254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solidFill>
                  <a:srgbClr val="FF0000"/>
                </a:solidFill>
                <a:latin typeface="Twinkl Cursive Unlooped" panose="02000000000000000000" pitchFamily="2" charset="0"/>
              </a:rPr>
              <a:t>Curriculum</a:t>
            </a:r>
            <a:endParaRPr lang="en-GB" dirty="0">
              <a:solidFill>
                <a:srgbClr val="FF0000"/>
              </a:solidFill>
            </a:endParaRPr>
          </a:p>
        </p:txBody>
      </p:sp>
      <p:sp>
        <p:nvSpPr>
          <p:cNvPr id="3" name="Rectangle 2"/>
          <p:cNvSpPr/>
          <p:nvPr/>
        </p:nvSpPr>
        <p:spPr>
          <a:xfrm>
            <a:off x="406399" y="1342056"/>
            <a:ext cx="11351491" cy="5509200"/>
          </a:xfrm>
          <a:prstGeom prst="rect">
            <a:avLst/>
          </a:prstGeom>
        </p:spPr>
        <p:txBody>
          <a:bodyPr wrap="square">
            <a:spAutoFit/>
          </a:bodyPr>
          <a:lstStyle/>
          <a:p>
            <a:r>
              <a:rPr lang="en-GB" sz="3200" dirty="0" smtClean="0">
                <a:latin typeface="Twinkl Cursive Unlooped" panose="02000000000000000000" pitchFamily="2" charset="0"/>
              </a:rPr>
              <a:t>We are looking forward to a year without disruptions, fingers crossed; however we acknowledge the impact the disruptions have had due to </a:t>
            </a:r>
            <a:r>
              <a:rPr lang="en-GB" sz="3200" dirty="0" err="1" smtClean="0">
                <a:latin typeface="Twinkl Cursive Unlooped" panose="02000000000000000000" pitchFamily="2" charset="0"/>
              </a:rPr>
              <a:t>Covid</a:t>
            </a:r>
            <a:r>
              <a:rPr lang="en-GB" sz="3200" dirty="0" smtClean="0">
                <a:latin typeface="Twinkl Cursive Unlooped" panose="02000000000000000000" pitchFamily="2" charset="0"/>
              </a:rPr>
              <a:t>. With this in mind we will be adapting our curriculum accordingly and monitoring the children's emotional and academic development to ensure they have the best opportunities to achieve their full potential.</a:t>
            </a:r>
          </a:p>
          <a:p>
            <a:r>
              <a:rPr lang="en-GB" sz="3200" dirty="0" smtClean="0">
                <a:latin typeface="Twinkl Cursive Unlooped" panose="02000000000000000000" pitchFamily="2" charset="0"/>
              </a:rPr>
              <a:t>Our topic for the Autumn term is Changes, there is a topic web on the Robins class page on the website outlining what we will be learning.</a:t>
            </a:r>
          </a:p>
          <a:p>
            <a:r>
              <a:rPr lang="en-GB" sz="3200" dirty="0" smtClean="0">
                <a:latin typeface="Twinkl Cursive Unlooped" panose="02000000000000000000" pitchFamily="2" charset="0"/>
              </a:rPr>
              <a:t>Please see the class page on the website for updates of what we are up to, along with photographs.</a:t>
            </a:r>
          </a:p>
        </p:txBody>
      </p:sp>
    </p:spTree>
    <p:extLst>
      <p:ext uri="{BB962C8B-B14F-4D97-AF65-F5344CB8AC3E}">
        <p14:creationId xmlns:p14="http://schemas.microsoft.com/office/powerpoint/2010/main" val="3830006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937</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Twinkl Cursive Looped</vt:lpstr>
      <vt:lpstr>Twinkl Cursive Unlooped</vt:lpstr>
      <vt:lpstr>Twinkl Precursive Semibold</vt:lpstr>
      <vt:lpstr>Office Theme</vt:lpstr>
      <vt:lpstr>Meet the teacher Mrs Stanton Welcome to Robins Class</vt:lpstr>
      <vt:lpstr>Being ready to learn every day.</vt:lpstr>
      <vt:lpstr>Children’s responsibilities</vt:lpstr>
      <vt:lpstr>Days to remember</vt:lpstr>
      <vt:lpstr>Daily Routine</vt:lpstr>
      <vt:lpstr>Daily Routine</vt:lpstr>
      <vt:lpstr>Daily Routine</vt:lpstr>
      <vt:lpstr>Rewards </vt:lpstr>
      <vt:lpstr>Curriculum</vt:lpstr>
      <vt:lpstr>Trips</vt:lpstr>
      <vt:lpstr>Reading</vt:lpstr>
      <vt:lpstr>Uniform</vt:lpstr>
      <vt:lpstr>PE Kit</vt:lpstr>
      <vt:lpstr>Assessments</vt:lpstr>
      <vt:lpstr>Communicating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the teacher Mrs Stanton Welcome to Robins Class</dc:title>
  <dc:creator>Vicky Stanton</dc:creator>
  <cp:lastModifiedBy>Vicky Stanton</cp:lastModifiedBy>
  <cp:revision>14</cp:revision>
  <dcterms:created xsi:type="dcterms:W3CDTF">2021-09-07T14:12:52Z</dcterms:created>
  <dcterms:modified xsi:type="dcterms:W3CDTF">2021-09-08T19:25:54Z</dcterms:modified>
</cp:coreProperties>
</file>