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66" r:id="rId3"/>
    <p:sldId id="258" r:id="rId4"/>
    <p:sldId id="257" r:id="rId5"/>
    <p:sldId id="269" r:id="rId6"/>
    <p:sldId id="270" r:id="rId7"/>
    <p:sldId id="274" r:id="rId8"/>
    <p:sldId id="267" r:id="rId9"/>
    <p:sldId id="271" r:id="rId10"/>
    <p:sldId id="259" r:id="rId11"/>
    <p:sldId id="265" r:id="rId12"/>
    <p:sldId id="268" r:id="rId13"/>
    <p:sldId id="260" r:id="rId14"/>
    <p:sldId id="261" r:id="rId15"/>
    <p:sldId id="273" r:id="rId16"/>
    <p:sldId id="262"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0956601-F05D-45E4-92A5-32CDC0693808}" type="datetimeFigureOut">
              <a:rPr lang="en-GB" smtClean="0"/>
              <a:t>10/09/2020</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2123CE6-0D8C-452C-B005-15B65BBE3716}" type="slidenum">
              <a:rPr lang="en-GB" smtClean="0"/>
              <a:t>‹#›</a:t>
            </a:fld>
            <a:endParaRPr lang="en-GB"/>
          </a:p>
        </p:txBody>
      </p:sp>
    </p:spTree>
    <p:extLst>
      <p:ext uri="{BB962C8B-B14F-4D97-AF65-F5344CB8AC3E}">
        <p14:creationId xmlns:p14="http://schemas.microsoft.com/office/powerpoint/2010/main" val="14779842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2656DC-9799-4849-BBB0-DD28D190B55F}"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314358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656DC-9799-4849-BBB0-DD28D190B55F}"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197043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656DC-9799-4849-BBB0-DD28D190B55F}"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404532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656DC-9799-4849-BBB0-DD28D190B55F}"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120457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656DC-9799-4849-BBB0-DD28D190B55F}"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53726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2656DC-9799-4849-BBB0-DD28D190B55F}"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296184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2656DC-9799-4849-BBB0-DD28D190B55F}" type="datetimeFigureOut">
              <a:rPr lang="en-GB" smtClean="0"/>
              <a:t>10/09/2020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365874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2656DC-9799-4849-BBB0-DD28D190B55F}" type="datetimeFigureOut">
              <a:rPr lang="en-GB" smtClean="0"/>
              <a:t>10/09/2020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234483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656DC-9799-4849-BBB0-DD28D190B55F}" type="datetimeFigureOut">
              <a:rPr lang="en-GB" smtClean="0"/>
              <a:t>10/09/2020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63891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656DC-9799-4849-BBB0-DD28D190B55F}"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12855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656DC-9799-4849-BBB0-DD28D190B55F}"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92F71-0739-4961-AE75-33879249578E}" type="slidenum">
              <a:rPr lang="en-GB" smtClean="0"/>
              <a:t>‹#›</a:t>
            </a:fld>
            <a:endParaRPr lang="en-GB"/>
          </a:p>
        </p:txBody>
      </p:sp>
    </p:spTree>
    <p:extLst>
      <p:ext uri="{BB962C8B-B14F-4D97-AF65-F5344CB8AC3E}">
        <p14:creationId xmlns:p14="http://schemas.microsoft.com/office/powerpoint/2010/main" val="305480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39999">
              <a:schemeClr val="accent3">
                <a:lumMod val="60000"/>
                <a:lumOff val="40000"/>
              </a:schemeClr>
            </a:gs>
            <a:gs pos="70000">
              <a:schemeClr val="accent3">
                <a:lumMod val="40000"/>
                <a:lumOff val="60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656DC-9799-4849-BBB0-DD28D190B55F}" type="datetimeFigureOut">
              <a:rPr lang="en-GB" smtClean="0"/>
              <a:t>10/09/2020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92F71-0739-4961-AE75-33879249578E}" type="slidenum">
              <a:rPr lang="en-GB" smtClean="0"/>
              <a:t>‹#›</a:t>
            </a:fld>
            <a:endParaRPr lang="en-GB"/>
          </a:p>
        </p:txBody>
      </p:sp>
    </p:spTree>
    <p:extLst>
      <p:ext uri="{BB962C8B-B14F-4D97-AF65-F5344CB8AC3E}">
        <p14:creationId xmlns:p14="http://schemas.microsoft.com/office/powerpoint/2010/main" val="375901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admin@hopebrook.gloucs.sch.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080120"/>
          </a:xfrm>
        </p:spPr>
        <p:txBody>
          <a:bodyPr/>
          <a:lstStyle/>
          <a:p>
            <a:r>
              <a:rPr lang="en-GB" b="1" u="sng" dirty="0" smtClean="0"/>
              <a:t>Wagtails Class</a:t>
            </a:r>
            <a:endParaRPr lang="en-GB" b="1" u="sng" dirty="0"/>
          </a:p>
        </p:txBody>
      </p:sp>
      <p:sp>
        <p:nvSpPr>
          <p:cNvPr id="3" name="Subtitle 2"/>
          <p:cNvSpPr>
            <a:spLocks noGrp="1"/>
          </p:cNvSpPr>
          <p:nvPr>
            <p:ph type="subTitle" idx="1"/>
          </p:nvPr>
        </p:nvSpPr>
        <p:spPr>
          <a:xfrm>
            <a:off x="611560" y="1124744"/>
            <a:ext cx="7848872" cy="5472608"/>
          </a:xfrm>
        </p:spPr>
        <p:txBody>
          <a:bodyPr>
            <a:normAutofit/>
          </a:bodyPr>
          <a:lstStyle/>
          <a:p>
            <a:pPr algn="l"/>
            <a:r>
              <a:rPr lang="en-US" dirty="0" smtClean="0">
                <a:solidFill>
                  <a:schemeClr val="tx1"/>
                </a:solidFill>
              </a:rPr>
              <a:t>Welcome to Wagtails Class. This year it is a mixed year 3 and 4 class. </a:t>
            </a:r>
          </a:p>
          <a:p>
            <a:pPr algn="l"/>
            <a:r>
              <a:rPr lang="en-US" dirty="0" smtClean="0">
                <a:solidFill>
                  <a:schemeClr val="tx1"/>
                </a:solidFill>
              </a:rPr>
              <a:t>The staff based in here are myself (Miss Kay – Class Teacher), </a:t>
            </a:r>
            <a:r>
              <a:rPr lang="en-US" dirty="0" err="1" smtClean="0">
                <a:solidFill>
                  <a:schemeClr val="tx1"/>
                </a:solidFill>
              </a:rPr>
              <a:t>Mrs</a:t>
            </a:r>
            <a:r>
              <a:rPr lang="en-US" dirty="0" smtClean="0">
                <a:solidFill>
                  <a:schemeClr val="tx1"/>
                </a:solidFill>
              </a:rPr>
              <a:t> Harrington (Class TA), Miss Roberts (1:1 support) and </a:t>
            </a:r>
            <a:r>
              <a:rPr lang="en-US" dirty="0" err="1" smtClean="0">
                <a:solidFill>
                  <a:schemeClr val="tx1"/>
                </a:solidFill>
              </a:rPr>
              <a:t>Mrs</a:t>
            </a:r>
            <a:r>
              <a:rPr lang="en-US" dirty="0" smtClean="0">
                <a:solidFill>
                  <a:schemeClr val="tx1"/>
                </a:solidFill>
              </a:rPr>
              <a:t> Hodges (1:1 Support). </a:t>
            </a:r>
            <a:endParaRPr lang="en-US" dirty="0">
              <a:solidFill>
                <a:schemeClr val="tx1"/>
              </a:solidFill>
            </a:endParaRPr>
          </a:p>
          <a:p>
            <a:endParaRPr lang="en-GB" dirty="0" smtClean="0">
              <a:solidFill>
                <a:schemeClr val="tx1"/>
              </a:solidFill>
            </a:endParaRPr>
          </a:p>
          <a:p>
            <a:endParaRPr lang="en-GB" dirty="0"/>
          </a:p>
          <a:p>
            <a:endParaRPr lang="en-GB" dirty="0" smtClean="0"/>
          </a:p>
        </p:txBody>
      </p:sp>
      <p:pic>
        <p:nvPicPr>
          <p:cNvPr id="1028" name="Picture 4" descr="Image previe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10" b="18728"/>
          <a:stretch/>
        </p:blipFill>
        <p:spPr bwMode="auto">
          <a:xfrm>
            <a:off x="4736661" y="3990831"/>
            <a:ext cx="162818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483768" y="4003689"/>
            <a:ext cx="1785482" cy="2134524"/>
          </a:xfrm>
          <a:prstGeom prst="rect">
            <a:avLst/>
          </a:prstGeom>
        </p:spPr>
      </p:pic>
    </p:spTree>
    <p:extLst>
      <p:ext uri="{BB962C8B-B14F-4D97-AF65-F5344CB8AC3E}">
        <p14:creationId xmlns:p14="http://schemas.microsoft.com/office/powerpoint/2010/main" val="3241810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32656"/>
            <a:ext cx="8496944" cy="6192688"/>
          </a:xfrm>
        </p:spPr>
        <p:txBody>
          <a:bodyPr>
            <a:normAutofit fontScale="62500" lnSpcReduction="20000"/>
          </a:bodyPr>
          <a:lstStyle/>
          <a:p>
            <a:pPr>
              <a:spcAft>
                <a:spcPts val="2400"/>
              </a:spcAft>
            </a:pPr>
            <a:r>
              <a:rPr lang="en-GB" sz="4600" b="1" u="sng" dirty="0" smtClean="0">
                <a:solidFill>
                  <a:schemeClr val="tx1"/>
                </a:solidFill>
              </a:rPr>
              <a:t>Reading</a:t>
            </a:r>
          </a:p>
          <a:p>
            <a:pPr marL="457200" indent="-457200" algn="l">
              <a:lnSpc>
                <a:spcPct val="120000"/>
              </a:lnSpc>
              <a:spcBef>
                <a:spcPts val="0"/>
              </a:spcBef>
              <a:spcAft>
                <a:spcPts val="1200"/>
              </a:spcAft>
              <a:buFont typeface="Arial" panose="020B0604020202020204" pitchFamily="34" charset="0"/>
              <a:buChar char="•"/>
            </a:pPr>
            <a:r>
              <a:rPr lang="en-GB" sz="4000" dirty="0" smtClean="0">
                <a:solidFill>
                  <a:schemeClr val="tx1"/>
                </a:solidFill>
              </a:rPr>
              <a:t>Children should read at home </a:t>
            </a:r>
            <a:r>
              <a:rPr lang="en-GB" sz="4000" b="1" dirty="0" smtClean="0">
                <a:solidFill>
                  <a:schemeClr val="tx1"/>
                </a:solidFill>
              </a:rPr>
              <a:t>everyday. </a:t>
            </a:r>
          </a:p>
          <a:p>
            <a:pPr marL="457200" indent="-457200" algn="l">
              <a:lnSpc>
                <a:spcPct val="120000"/>
              </a:lnSpc>
              <a:spcBef>
                <a:spcPts val="0"/>
              </a:spcBef>
              <a:spcAft>
                <a:spcPts val="1200"/>
              </a:spcAft>
              <a:buFont typeface="Arial" panose="020B0604020202020204" pitchFamily="34" charset="0"/>
              <a:buChar char="•"/>
            </a:pPr>
            <a:r>
              <a:rPr lang="en-GB" sz="4000" dirty="0" smtClean="0">
                <a:solidFill>
                  <a:schemeClr val="tx1"/>
                </a:solidFill>
              </a:rPr>
              <a:t>This does not have to always be with an adult, but an adult should have listened to them read about 4 times a week.</a:t>
            </a:r>
          </a:p>
          <a:p>
            <a:pPr marL="457200" indent="-457200" algn="l">
              <a:lnSpc>
                <a:spcPct val="120000"/>
              </a:lnSpc>
              <a:spcBef>
                <a:spcPts val="0"/>
              </a:spcBef>
              <a:spcAft>
                <a:spcPts val="1200"/>
              </a:spcAft>
              <a:buFont typeface="Arial" panose="020B0604020202020204" pitchFamily="34" charset="0"/>
              <a:buChar char="•"/>
            </a:pPr>
            <a:r>
              <a:rPr lang="en-GB" sz="4000" dirty="0" smtClean="0">
                <a:solidFill>
                  <a:schemeClr val="tx1"/>
                </a:solidFill>
              </a:rPr>
              <a:t>A Reading diary page to fill in will be sent out, via the homework page of the website, weekly from next week to be filled in and submitted online.</a:t>
            </a:r>
          </a:p>
          <a:p>
            <a:pPr marL="457200" indent="-457200" algn="l">
              <a:lnSpc>
                <a:spcPct val="120000"/>
              </a:lnSpc>
              <a:spcBef>
                <a:spcPts val="0"/>
              </a:spcBef>
              <a:spcAft>
                <a:spcPts val="1200"/>
              </a:spcAft>
              <a:buFont typeface="Arial" panose="020B0604020202020204" pitchFamily="34" charset="0"/>
              <a:buChar char="•"/>
            </a:pPr>
            <a:r>
              <a:rPr lang="en-GB" sz="4000" dirty="0" smtClean="0">
                <a:solidFill>
                  <a:schemeClr val="tx1"/>
                </a:solidFill>
              </a:rPr>
              <a:t>Children will not be bringing books home from School, but online books may sometimes be sent as homework. </a:t>
            </a:r>
          </a:p>
          <a:p>
            <a:pPr marL="457200" indent="-457200" algn="l">
              <a:lnSpc>
                <a:spcPct val="120000"/>
              </a:lnSpc>
              <a:spcBef>
                <a:spcPts val="0"/>
              </a:spcBef>
              <a:spcAft>
                <a:spcPts val="1200"/>
              </a:spcAft>
              <a:buFont typeface="Arial" panose="020B0604020202020204" pitchFamily="34" charset="0"/>
              <a:buChar char="•"/>
            </a:pPr>
            <a:r>
              <a:rPr lang="en-GB" sz="4000" dirty="0" smtClean="0">
                <a:solidFill>
                  <a:schemeClr val="tx1"/>
                </a:solidFill>
              </a:rPr>
              <a:t>When reading books from home, please read a mixture of fiction (varied authors) and non-fiction books. </a:t>
            </a:r>
          </a:p>
        </p:txBody>
      </p:sp>
    </p:spTree>
    <p:extLst>
      <p:ext uri="{BB962C8B-B14F-4D97-AF65-F5344CB8AC3E}">
        <p14:creationId xmlns:p14="http://schemas.microsoft.com/office/powerpoint/2010/main" val="327114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t>Homework</a:t>
            </a:r>
            <a:endParaRPr lang="en-GB" b="1" u="sng" dirty="0"/>
          </a:p>
        </p:txBody>
      </p:sp>
      <p:sp>
        <p:nvSpPr>
          <p:cNvPr id="3" name="Content Placeholder 2"/>
          <p:cNvSpPr>
            <a:spLocks noGrp="1"/>
          </p:cNvSpPr>
          <p:nvPr>
            <p:ph idx="1"/>
          </p:nvPr>
        </p:nvSpPr>
        <p:spPr>
          <a:xfrm>
            <a:off x="251520" y="1052736"/>
            <a:ext cx="8640960" cy="5616624"/>
          </a:xfrm>
        </p:spPr>
        <p:txBody>
          <a:bodyPr>
            <a:normAutofit fontScale="70000" lnSpcReduction="20000"/>
          </a:bodyPr>
          <a:lstStyle/>
          <a:p>
            <a:pPr>
              <a:lnSpc>
                <a:spcPct val="110000"/>
              </a:lnSpc>
              <a:spcBef>
                <a:spcPts val="0"/>
              </a:spcBef>
              <a:spcAft>
                <a:spcPts val="2400"/>
              </a:spcAft>
            </a:pPr>
            <a:r>
              <a:rPr lang="en-GB" dirty="0" smtClean="0"/>
              <a:t>Homework is now going to be set online – using the ‘Homework’ page of our website – the children will log in and complete it online. </a:t>
            </a:r>
          </a:p>
          <a:p>
            <a:pPr>
              <a:lnSpc>
                <a:spcPct val="110000"/>
              </a:lnSpc>
              <a:spcBef>
                <a:spcPts val="0"/>
              </a:spcBef>
              <a:spcAft>
                <a:spcPts val="2400"/>
              </a:spcAft>
            </a:pPr>
            <a:r>
              <a:rPr lang="en-US" dirty="0" smtClean="0"/>
              <a:t>We will be starting off with just Reading and Spellings before extending the homework online.</a:t>
            </a:r>
            <a:endParaRPr lang="en-GB" dirty="0" smtClean="0"/>
          </a:p>
          <a:p>
            <a:pPr>
              <a:lnSpc>
                <a:spcPct val="110000"/>
              </a:lnSpc>
              <a:spcBef>
                <a:spcPts val="0"/>
              </a:spcBef>
              <a:spcAft>
                <a:spcPts val="2400"/>
              </a:spcAft>
            </a:pPr>
            <a:r>
              <a:rPr lang="en-US" dirty="0" smtClean="0"/>
              <a:t>The first set of homework will go out on this Friday. </a:t>
            </a:r>
          </a:p>
          <a:p>
            <a:r>
              <a:rPr lang="en-GB" dirty="0"/>
              <a:t>Spellings – Spellings will go onto the </a:t>
            </a:r>
            <a:r>
              <a:rPr lang="en-GB" dirty="0" smtClean="0"/>
              <a:t>‘Homework’ </a:t>
            </a:r>
            <a:r>
              <a:rPr lang="en-GB" dirty="0"/>
              <a:t>page on our website on </a:t>
            </a:r>
            <a:r>
              <a:rPr lang="en-GB" dirty="0" smtClean="0"/>
              <a:t>Fridays. There will be an area for the children to type their spellings in sentences into to submit. </a:t>
            </a:r>
            <a:endParaRPr lang="en-GB" dirty="0"/>
          </a:p>
          <a:p>
            <a:pPr marL="0" indent="0">
              <a:buNone/>
            </a:pPr>
            <a:endParaRPr lang="en-US" dirty="0"/>
          </a:p>
          <a:p>
            <a:r>
              <a:rPr lang="en-US" dirty="0"/>
              <a:t>The children will sit a National Times Tables test in Year 4 during June. This will consist of 25 questions, for which they will only be given 6 seconds to answer each question. This means it is crucial that the children continue to use Times Table Rock Stars and </a:t>
            </a:r>
            <a:r>
              <a:rPr lang="en-US" dirty="0" err="1"/>
              <a:t>Maths</a:t>
            </a:r>
            <a:r>
              <a:rPr lang="en-US" dirty="0"/>
              <a:t> Frame Multiplication Check at home to practice. I would recommend they do this at least 3-4 times a week. </a:t>
            </a:r>
            <a:endParaRPr lang="en-GB" dirty="0"/>
          </a:p>
          <a:p>
            <a:pPr>
              <a:lnSpc>
                <a:spcPct val="110000"/>
              </a:lnSpc>
              <a:spcBef>
                <a:spcPts val="0"/>
              </a:spcBef>
              <a:spcAft>
                <a:spcPts val="2400"/>
              </a:spcAft>
            </a:pPr>
            <a:endParaRPr lang="en-GB" dirty="0" smtClean="0"/>
          </a:p>
        </p:txBody>
      </p:sp>
    </p:spTree>
    <p:extLst>
      <p:ext uri="{BB962C8B-B14F-4D97-AF65-F5344CB8AC3E}">
        <p14:creationId xmlns:p14="http://schemas.microsoft.com/office/powerpoint/2010/main" val="379725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err="1"/>
              <a:t>c</a:t>
            </a:r>
            <a:r>
              <a:rPr lang="en-US" dirty="0" err="1" smtClean="0"/>
              <a:t>ont</a:t>
            </a:r>
            <a:r>
              <a:rPr lang="en-US" dirty="0" smtClean="0"/>
              <a:t>…)</a:t>
            </a:r>
            <a:endParaRPr lang="en-GB" dirty="0"/>
          </a:p>
        </p:txBody>
      </p:sp>
      <p:sp>
        <p:nvSpPr>
          <p:cNvPr id="3" name="Content Placeholder 2"/>
          <p:cNvSpPr>
            <a:spLocks noGrp="1"/>
          </p:cNvSpPr>
          <p:nvPr>
            <p:ph idx="1"/>
          </p:nvPr>
        </p:nvSpPr>
        <p:spPr/>
        <p:txBody>
          <a:bodyPr>
            <a:normAutofit fontScale="85000" lnSpcReduction="20000"/>
          </a:bodyPr>
          <a:lstStyle/>
          <a:p>
            <a:pPr>
              <a:lnSpc>
                <a:spcPct val="110000"/>
              </a:lnSpc>
              <a:spcBef>
                <a:spcPts val="0"/>
              </a:spcBef>
              <a:spcAft>
                <a:spcPts val="2400"/>
              </a:spcAft>
            </a:pPr>
            <a:r>
              <a:rPr lang="en-GB" dirty="0"/>
              <a:t>Active Learn games will be available online next week. </a:t>
            </a:r>
          </a:p>
          <a:p>
            <a:pPr>
              <a:lnSpc>
                <a:spcPct val="110000"/>
              </a:lnSpc>
              <a:spcBef>
                <a:spcPts val="0"/>
              </a:spcBef>
              <a:spcAft>
                <a:spcPts val="2400"/>
              </a:spcAft>
            </a:pPr>
            <a:r>
              <a:rPr lang="en-US" dirty="0"/>
              <a:t>We will also be using </a:t>
            </a:r>
            <a:r>
              <a:rPr lang="en-US" dirty="0" err="1"/>
              <a:t>Lexia</a:t>
            </a:r>
            <a:r>
              <a:rPr lang="en-US" dirty="0"/>
              <a:t> Reading online again this year, so some children will be able to log onto this for homework too.</a:t>
            </a:r>
            <a:endParaRPr lang="en-GB" dirty="0"/>
          </a:p>
          <a:p>
            <a:pPr>
              <a:lnSpc>
                <a:spcPct val="110000"/>
              </a:lnSpc>
              <a:spcBef>
                <a:spcPts val="0"/>
              </a:spcBef>
              <a:spcAft>
                <a:spcPts val="2400"/>
              </a:spcAft>
            </a:pPr>
            <a:r>
              <a:rPr lang="en-GB" dirty="0"/>
              <a:t>If the children are finding any part of their homework difficult, please do not hesitate to email in. </a:t>
            </a:r>
          </a:p>
          <a:p>
            <a:pPr>
              <a:lnSpc>
                <a:spcPct val="110000"/>
              </a:lnSpc>
              <a:spcBef>
                <a:spcPts val="0"/>
              </a:spcBef>
              <a:spcAft>
                <a:spcPts val="2400"/>
              </a:spcAft>
            </a:pPr>
            <a:r>
              <a:rPr lang="en-GB" dirty="0"/>
              <a:t>If you have helped lots with the homework or parts of it – please leave a note detailing this in the homework.</a:t>
            </a:r>
          </a:p>
          <a:p>
            <a:endParaRPr lang="en-GB" dirty="0"/>
          </a:p>
        </p:txBody>
      </p:sp>
    </p:spTree>
    <p:extLst>
      <p:ext uri="{BB962C8B-B14F-4D97-AF65-F5344CB8AC3E}">
        <p14:creationId xmlns:p14="http://schemas.microsoft.com/office/powerpoint/2010/main" val="329584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09733" y="260648"/>
            <a:ext cx="5020484" cy="6264696"/>
          </a:xfrm>
        </p:spPr>
        <p:txBody>
          <a:bodyPr>
            <a:normAutofit fontScale="62500" lnSpcReduction="20000"/>
          </a:bodyPr>
          <a:lstStyle/>
          <a:p>
            <a:r>
              <a:rPr lang="en-GB" sz="4500" u="sng" dirty="0" smtClean="0">
                <a:solidFill>
                  <a:schemeClr val="tx1"/>
                </a:solidFill>
              </a:rPr>
              <a:t>Uniform</a:t>
            </a:r>
            <a:r>
              <a:rPr lang="en-GB" sz="5100" u="sng" dirty="0" smtClean="0">
                <a:solidFill>
                  <a:schemeClr val="tx1"/>
                </a:solidFill>
              </a:rPr>
              <a:t> </a:t>
            </a:r>
            <a:endParaRPr lang="en-GB" u="sng" dirty="0" smtClean="0">
              <a:solidFill>
                <a:schemeClr val="tx1"/>
              </a:solidFill>
            </a:endParaRPr>
          </a:p>
          <a:p>
            <a:pPr marL="457200" indent="-457200">
              <a:lnSpc>
                <a:spcPct val="150000"/>
              </a:lnSpc>
              <a:spcAft>
                <a:spcPts val="2400"/>
              </a:spcAft>
              <a:buFont typeface="Arial" panose="020B0604020202020204" pitchFamily="34" charset="0"/>
              <a:buChar char="•"/>
            </a:pPr>
            <a:r>
              <a:rPr lang="en-GB" sz="3800" dirty="0" smtClean="0">
                <a:solidFill>
                  <a:schemeClr val="tx1"/>
                </a:solidFill>
              </a:rPr>
              <a:t>If hair is tied back, plain black, blue or white hair bobbles.</a:t>
            </a:r>
          </a:p>
          <a:p>
            <a:pPr marL="457200" indent="-457200">
              <a:lnSpc>
                <a:spcPct val="150000"/>
              </a:lnSpc>
              <a:spcAft>
                <a:spcPts val="2400"/>
              </a:spcAft>
              <a:buFont typeface="Arial" panose="020B0604020202020204" pitchFamily="34" charset="0"/>
              <a:buChar char="•"/>
            </a:pPr>
            <a:r>
              <a:rPr lang="en-GB" sz="3800" dirty="0" smtClean="0">
                <a:solidFill>
                  <a:schemeClr val="tx1"/>
                </a:solidFill>
              </a:rPr>
              <a:t>Studs only to be worn; plain round studs.</a:t>
            </a:r>
          </a:p>
          <a:p>
            <a:pPr marL="457200" indent="-457200">
              <a:lnSpc>
                <a:spcPct val="150000"/>
              </a:lnSpc>
              <a:spcAft>
                <a:spcPts val="2400"/>
              </a:spcAft>
              <a:buFont typeface="Arial" panose="020B0604020202020204" pitchFamily="34" charset="0"/>
              <a:buChar char="•"/>
            </a:pPr>
            <a:r>
              <a:rPr lang="en-GB" sz="3800" dirty="0" smtClean="0">
                <a:solidFill>
                  <a:schemeClr val="tx1"/>
                </a:solidFill>
              </a:rPr>
              <a:t>If they wear lace up shoes, the children will need to be able to lace up their own shoes.</a:t>
            </a:r>
          </a:p>
          <a:p>
            <a:pPr marL="457200" indent="-457200">
              <a:lnSpc>
                <a:spcPct val="150000"/>
              </a:lnSpc>
              <a:spcAft>
                <a:spcPts val="2400"/>
              </a:spcAft>
              <a:buFont typeface="Arial" panose="020B0604020202020204" pitchFamily="34" charset="0"/>
              <a:buChar char="•"/>
            </a:pPr>
            <a:r>
              <a:rPr lang="en-GB" sz="3800" dirty="0" smtClean="0">
                <a:solidFill>
                  <a:schemeClr val="tx1"/>
                </a:solidFill>
              </a:rPr>
              <a:t>All uniform kit should be labelled.  </a:t>
            </a:r>
          </a:p>
          <a:p>
            <a:pPr marL="457200" indent="-457200">
              <a:lnSpc>
                <a:spcPct val="150000"/>
              </a:lnSpc>
              <a:spcAft>
                <a:spcPts val="2400"/>
              </a:spcAft>
              <a:buFont typeface="Arial" panose="020B0604020202020204" pitchFamily="34" charset="0"/>
              <a:buChar char="•"/>
            </a:pPr>
            <a:endParaRPr lang="en-GB" dirty="0" smtClean="0">
              <a:solidFill>
                <a:schemeClr val="tx1"/>
              </a:solidFill>
            </a:endParaRPr>
          </a:p>
          <a:p>
            <a:endParaRPr lang="en-GB" dirty="0" smtClean="0">
              <a:solidFill>
                <a:schemeClr val="tx1"/>
              </a:solidFill>
            </a:endParaRPr>
          </a:p>
          <a:p>
            <a:endParaRPr lang="en-GB" dirty="0"/>
          </a:p>
          <a:p>
            <a:endParaRPr lang="en-GB" dirty="0" smtClean="0"/>
          </a:p>
        </p:txBody>
      </p:sp>
      <p:pic>
        <p:nvPicPr>
          <p:cNvPr id="4" name="Picture 3" descr="C:\Users\SSEVERN\Pictures\Picture1.pn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373420" cy="2794193"/>
          </a:xfrm>
          <a:prstGeom prst="rect">
            <a:avLst/>
          </a:prstGeom>
          <a:noFill/>
          <a:ln>
            <a:noFill/>
          </a:ln>
        </p:spPr>
      </p:pic>
    </p:spTree>
    <p:extLst>
      <p:ext uri="{BB962C8B-B14F-4D97-AF65-F5344CB8AC3E}">
        <p14:creationId xmlns:p14="http://schemas.microsoft.com/office/powerpoint/2010/main" val="347794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620688"/>
            <a:ext cx="8064896" cy="5688632"/>
          </a:xfrm>
        </p:spPr>
        <p:txBody>
          <a:bodyPr>
            <a:normAutofit fontScale="77500" lnSpcReduction="20000"/>
          </a:bodyPr>
          <a:lstStyle/>
          <a:p>
            <a:r>
              <a:rPr lang="en-GB" sz="5100" b="1" u="sng" dirty="0" smtClean="0">
                <a:solidFill>
                  <a:schemeClr val="tx1"/>
                </a:solidFill>
              </a:rPr>
              <a:t>PE kit</a:t>
            </a:r>
          </a:p>
          <a:p>
            <a:pPr marL="457200" indent="-457200">
              <a:lnSpc>
                <a:spcPct val="120000"/>
              </a:lnSpc>
              <a:spcBef>
                <a:spcPts val="0"/>
              </a:spcBef>
              <a:spcAft>
                <a:spcPts val="1800"/>
              </a:spcAft>
              <a:buFont typeface="Arial" panose="020B0604020202020204" pitchFamily="34" charset="0"/>
              <a:buChar char="•"/>
            </a:pPr>
            <a:r>
              <a:rPr lang="en-GB" sz="4000" dirty="0" smtClean="0">
                <a:solidFill>
                  <a:schemeClr val="tx1"/>
                </a:solidFill>
              </a:rPr>
              <a:t>Hair tied back.</a:t>
            </a:r>
          </a:p>
          <a:p>
            <a:pPr marL="457200" indent="-457200">
              <a:lnSpc>
                <a:spcPct val="120000"/>
              </a:lnSpc>
              <a:spcBef>
                <a:spcPts val="0"/>
              </a:spcBef>
              <a:spcAft>
                <a:spcPts val="1800"/>
              </a:spcAft>
              <a:buFont typeface="Arial" panose="020B0604020202020204" pitchFamily="34" charset="0"/>
              <a:buChar char="•"/>
            </a:pPr>
            <a:r>
              <a:rPr lang="en-GB" sz="4000" dirty="0" smtClean="0">
                <a:solidFill>
                  <a:schemeClr val="tx1"/>
                </a:solidFill>
              </a:rPr>
              <a:t>Earrings removed or covered with micro-pore tape. </a:t>
            </a:r>
          </a:p>
          <a:p>
            <a:pPr marL="457200" indent="-457200">
              <a:lnSpc>
                <a:spcPct val="120000"/>
              </a:lnSpc>
              <a:spcBef>
                <a:spcPts val="0"/>
              </a:spcBef>
              <a:spcAft>
                <a:spcPts val="1800"/>
              </a:spcAft>
              <a:buFont typeface="Arial" panose="020B0604020202020204" pitchFamily="34" charset="0"/>
              <a:buChar char="•"/>
            </a:pPr>
            <a:r>
              <a:rPr lang="en-GB" sz="4000" dirty="0" smtClean="0">
                <a:solidFill>
                  <a:schemeClr val="tx1"/>
                </a:solidFill>
              </a:rPr>
              <a:t>Trainers – sports trainers (white non-marking soles)</a:t>
            </a:r>
          </a:p>
          <a:p>
            <a:pPr marL="457200" indent="-457200">
              <a:lnSpc>
                <a:spcPct val="120000"/>
              </a:lnSpc>
              <a:spcBef>
                <a:spcPts val="0"/>
              </a:spcBef>
              <a:spcAft>
                <a:spcPts val="1800"/>
              </a:spcAft>
              <a:buFont typeface="Arial" panose="020B0604020202020204" pitchFamily="34" charset="0"/>
              <a:buChar char="•"/>
            </a:pPr>
            <a:r>
              <a:rPr lang="en-GB" sz="4000" dirty="0" smtClean="0">
                <a:solidFill>
                  <a:schemeClr val="tx1"/>
                </a:solidFill>
              </a:rPr>
              <a:t>All  PE kit should be labelled.  </a:t>
            </a:r>
          </a:p>
          <a:p>
            <a:pPr marL="457200" indent="-457200">
              <a:lnSpc>
                <a:spcPct val="120000"/>
              </a:lnSpc>
              <a:spcBef>
                <a:spcPts val="0"/>
              </a:spcBef>
              <a:spcAft>
                <a:spcPts val="1800"/>
              </a:spcAft>
              <a:buFont typeface="Arial" panose="020B0604020202020204" pitchFamily="34" charset="0"/>
              <a:buChar char="•"/>
            </a:pPr>
            <a:r>
              <a:rPr lang="en-GB" sz="4000" dirty="0" smtClean="0">
                <a:solidFill>
                  <a:schemeClr val="tx1"/>
                </a:solidFill>
              </a:rPr>
              <a:t>They should keep an indoor and outdoor kit in school.</a:t>
            </a:r>
          </a:p>
          <a:p>
            <a:endParaRPr lang="en-GB" dirty="0" smtClean="0">
              <a:solidFill>
                <a:schemeClr val="tx1"/>
              </a:solidFill>
            </a:endParaRPr>
          </a:p>
          <a:p>
            <a:endParaRPr lang="en-GB" dirty="0"/>
          </a:p>
          <a:p>
            <a:endParaRPr lang="en-GB" dirty="0" smtClean="0"/>
          </a:p>
        </p:txBody>
      </p:sp>
    </p:spTree>
    <p:extLst>
      <p:ext uri="{BB962C8B-B14F-4D97-AF65-F5344CB8AC3E}">
        <p14:creationId xmlns:p14="http://schemas.microsoft.com/office/powerpoint/2010/main" val="1990359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Assessments</a:t>
            </a:r>
            <a:endParaRPr lang="en-GB" u="sng" dirty="0"/>
          </a:p>
        </p:txBody>
      </p:sp>
      <p:sp>
        <p:nvSpPr>
          <p:cNvPr id="3" name="Content Placeholder 2"/>
          <p:cNvSpPr>
            <a:spLocks noGrp="1"/>
          </p:cNvSpPr>
          <p:nvPr>
            <p:ph idx="1"/>
          </p:nvPr>
        </p:nvSpPr>
        <p:spPr>
          <a:xfrm>
            <a:off x="457200" y="1340768"/>
            <a:ext cx="8229600" cy="5112568"/>
          </a:xfrm>
        </p:spPr>
        <p:txBody>
          <a:bodyPr>
            <a:normAutofit fontScale="92500" lnSpcReduction="10000"/>
          </a:bodyPr>
          <a:lstStyle/>
          <a:p>
            <a:r>
              <a:rPr lang="en-US" dirty="0" smtClean="0"/>
              <a:t>As well as the weekly times tables and spelling tests, we have </a:t>
            </a:r>
            <a:r>
              <a:rPr lang="en-US" dirty="0" err="1" smtClean="0"/>
              <a:t>Maths</a:t>
            </a:r>
            <a:r>
              <a:rPr lang="en-US" dirty="0" smtClean="0"/>
              <a:t> and Reading assessments at the end of each half term. </a:t>
            </a:r>
          </a:p>
          <a:p>
            <a:r>
              <a:rPr lang="en-US" dirty="0" smtClean="0"/>
              <a:t>This year we will be also be assessing gaps in knowledge from each child’s previous year, given the lockdown situation that we experienced. </a:t>
            </a:r>
          </a:p>
          <a:p>
            <a:r>
              <a:rPr lang="en-US" dirty="0" smtClean="0"/>
              <a:t>At the end of the year, we use optional SATs in year 3 and 4 as a more formal end of year assessment. </a:t>
            </a:r>
          </a:p>
          <a:p>
            <a:r>
              <a:rPr lang="en-US" dirty="0" smtClean="0"/>
              <a:t>Year 4 will sit a National </a:t>
            </a:r>
            <a:r>
              <a:rPr lang="en-US" dirty="0"/>
              <a:t>T</a:t>
            </a:r>
            <a:r>
              <a:rPr lang="en-US" dirty="0" smtClean="0"/>
              <a:t>imes </a:t>
            </a:r>
            <a:r>
              <a:rPr lang="en-US" dirty="0"/>
              <a:t>T</a:t>
            </a:r>
            <a:r>
              <a:rPr lang="en-US" dirty="0" smtClean="0"/>
              <a:t>able test as mentioned previously.</a:t>
            </a:r>
          </a:p>
        </p:txBody>
      </p:sp>
    </p:spTree>
    <p:extLst>
      <p:ext uri="{BB962C8B-B14F-4D97-AF65-F5344CB8AC3E}">
        <p14:creationId xmlns:p14="http://schemas.microsoft.com/office/powerpoint/2010/main" val="111040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16632"/>
            <a:ext cx="8424936" cy="6480720"/>
          </a:xfrm>
        </p:spPr>
        <p:txBody>
          <a:bodyPr>
            <a:normAutofit fontScale="70000" lnSpcReduction="20000"/>
          </a:bodyPr>
          <a:lstStyle/>
          <a:p>
            <a:r>
              <a:rPr lang="en-GB" sz="4400" b="1" u="sng" dirty="0" smtClean="0">
                <a:solidFill>
                  <a:schemeClr val="tx1"/>
                </a:solidFill>
              </a:rPr>
              <a:t>Communicating</a:t>
            </a:r>
          </a:p>
          <a:p>
            <a:pPr marL="457200" indent="-457200">
              <a:lnSpc>
                <a:spcPct val="150000"/>
              </a:lnSpc>
              <a:spcAft>
                <a:spcPts val="2400"/>
              </a:spcAft>
              <a:buFont typeface="Arial" panose="020B0604020202020204" pitchFamily="34" charset="0"/>
              <a:buChar char="•"/>
            </a:pPr>
            <a:r>
              <a:rPr lang="en-GB" sz="4000" dirty="0" smtClean="0">
                <a:solidFill>
                  <a:schemeClr val="tx1"/>
                </a:solidFill>
              </a:rPr>
              <a:t>We will no longer see you on the classroom doors at drop off.</a:t>
            </a:r>
          </a:p>
          <a:p>
            <a:pPr marL="457200" indent="-457200">
              <a:lnSpc>
                <a:spcPct val="150000"/>
              </a:lnSpc>
              <a:spcAft>
                <a:spcPts val="2400"/>
              </a:spcAft>
              <a:buFont typeface="Arial" panose="020B0604020202020204" pitchFamily="34" charset="0"/>
              <a:buChar char="•"/>
            </a:pPr>
            <a:r>
              <a:rPr lang="en-GB" sz="4000" dirty="0" smtClean="0">
                <a:solidFill>
                  <a:schemeClr val="tx1"/>
                </a:solidFill>
              </a:rPr>
              <a:t>If you need to discuss anything with me, ask any questions or clarify more details, please contact </a:t>
            </a:r>
            <a:r>
              <a:rPr lang="en-GB" sz="4000" dirty="0" smtClean="0">
                <a:solidFill>
                  <a:schemeClr val="tx1"/>
                </a:solidFill>
                <a:hlinkClick r:id="rId2"/>
              </a:rPr>
              <a:t>admin@hopebrook.gloucs.sch.uk</a:t>
            </a:r>
            <a:r>
              <a:rPr lang="en-GB" sz="4000" dirty="0" smtClean="0">
                <a:solidFill>
                  <a:schemeClr val="tx1"/>
                </a:solidFill>
              </a:rPr>
              <a:t> and I will be able to arrange a phone call, email back or arrange something else suitable.</a:t>
            </a:r>
            <a:endParaRPr lang="en-GB" sz="4000" dirty="0">
              <a:solidFill>
                <a:schemeClr val="tx1"/>
              </a:solidFill>
            </a:endParaRPr>
          </a:p>
          <a:p>
            <a:pPr marL="457200" indent="-457200">
              <a:lnSpc>
                <a:spcPct val="150000"/>
              </a:lnSpc>
              <a:spcAft>
                <a:spcPts val="2400"/>
              </a:spcAft>
              <a:buFont typeface="Arial" panose="020B0604020202020204" pitchFamily="34" charset="0"/>
              <a:buChar char="•"/>
            </a:pPr>
            <a:r>
              <a:rPr lang="en-GB" sz="4000" dirty="0" smtClean="0">
                <a:solidFill>
                  <a:schemeClr val="tx1"/>
                </a:solidFill>
              </a:rPr>
              <a:t>At the current time, the office is not open to come in and leave a message personally.</a:t>
            </a:r>
            <a:endParaRPr lang="en-GB" sz="4000" dirty="0"/>
          </a:p>
        </p:txBody>
      </p:sp>
    </p:spTree>
    <p:extLst>
      <p:ext uri="{BB962C8B-B14F-4D97-AF65-F5344CB8AC3E}">
        <p14:creationId xmlns:p14="http://schemas.microsoft.com/office/powerpoint/2010/main" val="270001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080120"/>
          </a:xfrm>
        </p:spPr>
        <p:txBody>
          <a:bodyPr/>
          <a:lstStyle/>
          <a:p>
            <a:r>
              <a:rPr lang="en-GB" b="1" u="sng" dirty="0" smtClean="0"/>
              <a:t>Being </a:t>
            </a:r>
            <a:r>
              <a:rPr lang="en-GB" b="1" u="sng" dirty="0"/>
              <a:t>r</a:t>
            </a:r>
            <a:r>
              <a:rPr lang="en-GB" b="1" u="sng" dirty="0" smtClean="0"/>
              <a:t>eady to learn everyday</a:t>
            </a:r>
            <a:endParaRPr lang="en-GB" b="1" u="sng" dirty="0"/>
          </a:p>
        </p:txBody>
      </p:sp>
      <p:sp>
        <p:nvSpPr>
          <p:cNvPr id="3" name="Subtitle 2"/>
          <p:cNvSpPr>
            <a:spLocks noGrp="1"/>
          </p:cNvSpPr>
          <p:nvPr>
            <p:ph type="subTitle" idx="1"/>
          </p:nvPr>
        </p:nvSpPr>
        <p:spPr>
          <a:xfrm>
            <a:off x="611560" y="1124744"/>
            <a:ext cx="7848872" cy="5472608"/>
          </a:xfrm>
        </p:spPr>
        <p:txBody>
          <a:bodyPr>
            <a:normAutofit fontScale="85000" lnSpcReduction="10000"/>
          </a:bodyPr>
          <a:lstStyle/>
          <a:p>
            <a:pPr algn="l"/>
            <a:r>
              <a:rPr lang="en-GB" dirty="0" smtClean="0">
                <a:solidFill>
                  <a:schemeClr val="tx1"/>
                </a:solidFill>
              </a:rPr>
              <a:t>Arrive on time for school for 8:45 – inform the office of any lateness or absence.</a:t>
            </a:r>
          </a:p>
          <a:p>
            <a:pPr algn="l"/>
            <a:r>
              <a:rPr lang="en-GB" dirty="0" smtClean="0">
                <a:solidFill>
                  <a:schemeClr val="tx1"/>
                </a:solidFill>
              </a:rPr>
              <a:t>PE kit (to be kept in school until the end of ter</a:t>
            </a:r>
            <a:r>
              <a:rPr lang="en-GB" dirty="0">
                <a:solidFill>
                  <a:schemeClr val="tx1"/>
                </a:solidFill>
              </a:rPr>
              <a:t>m</a:t>
            </a:r>
            <a:r>
              <a:rPr lang="en-GB" dirty="0" smtClean="0">
                <a:solidFill>
                  <a:schemeClr val="tx1"/>
                </a:solidFill>
              </a:rPr>
              <a:t>) – indoor and outdoor kit, both labelled. </a:t>
            </a:r>
          </a:p>
          <a:p>
            <a:pPr algn="l"/>
            <a:endParaRPr lang="en-GB" dirty="0" smtClean="0">
              <a:solidFill>
                <a:schemeClr val="tx1"/>
              </a:solidFill>
            </a:endParaRPr>
          </a:p>
          <a:p>
            <a:pPr algn="l"/>
            <a:r>
              <a:rPr lang="en-GB" u="sng" dirty="0" smtClean="0">
                <a:solidFill>
                  <a:schemeClr val="tx1"/>
                </a:solidFill>
              </a:rPr>
              <a:t>Each day:</a:t>
            </a:r>
          </a:p>
          <a:p>
            <a:pPr marL="457200" indent="-457200" algn="l">
              <a:buFont typeface="Arial" panose="020B0604020202020204" pitchFamily="34" charset="0"/>
              <a:buChar char="•"/>
            </a:pPr>
            <a:r>
              <a:rPr lang="en-GB" dirty="0" smtClean="0">
                <a:solidFill>
                  <a:schemeClr val="tx1"/>
                </a:solidFill>
              </a:rPr>
              <a:t>Water bottle (not kept inside their lunch box)</a:t>
            </a:r>
          </a:p>
          <a:p>
            <a:pPr marL="457200" indent="-457200" algn="l">
              <a:buFont typeface="Arial" panose="020B0604020202020204" pitchFamily="34" charset="0"/>
              <a:buChar char="•"/>
            </a:pPr>
            <a:r>
              <a:rPr lang="en-GB" dirty="0" smtClean="0">
                <a:solidFill>
                  <a:schemeClr val="tx1"/>
                </a:solidFill>
              </a:rPr>
              <a:t>Jumper and waterproof/coat</a:t>
            </a:r>
          </a:p>
          <a:p>
            <a:pPr marL="457200" indent="-457200" algn="l">
              <a:buFont typeface="Arial" panose="020B0604020202020204" pitchFamily="34" charset="0"/>
              <a:buChar char="•"/>
            </a:pPr>
            <a:r>
              <a:rPr lang="en-GB" dirty="0" smtClean="0">
                <a:solidFill>
                  <a:schemeClr val="tx1"/>
                </a:solidFill>
              </a:rPr>
              <a:t>Healthy Snack (we don’t always have fruit provided)</a:t>
            </a:r>
          </a:p>
          <a:p>
            <a:pPr algn="l"/>
            <a:endParaRPr lang="en-GB" dirty="0" smtClean="0">
              <a:solidFill>
                <a:schemeClr val="tx1"/>
              </a:solidFill>
            </a:endParaRPr>
          </a:p>
          <a:p>
            <a:pPr marL="457200" indent="-457200" algn="l">
              <a:buFont typeface="Arial" panose="020B0604020202020204" pitchFamily="34" charset="0"/>
              <a:buChar char="•"/>
            </a:pPr>
            <a:r>
              <a:rPr lang="en-GB" b="1" dirty="0" smtClean="0">
                <a:solidFill>
                  <a:schemeClr val="tx1"/>
                </a:solidFill>
              </a:rPr>
              <a:t>No </a:t>
            </a:r>
            <a:r>
              <a:rPr lang="en-GB" dirty="0" smtClean="0">
                <a:solidFill>
                  <a:schemeClr val="tx1"/>
                </a:solidFill>
              </a:rPr>
              <a:t>bags, pencil cases or stationery from home to be brought in. </a:t>
            </a:r>
          </a:p>
          <a:p>
            <a:endParaRPr lang="en-GB" dirty="0" smtClean="0">
              <a:solidFill>
                <a:schemeClr val="tx1"/>
              </a:solidFill>
            </a:endParaRPr>
          </a:p>
          <a:p>
            <a:endParaRPr lang="en-GB" dirty="0"/>
          </a:p>
          <a:p>
            <a:endParaRPr lang="en-GB" dirty="0" smtClean="0"/>
          </a:p>
        </p:txBody>
      </p:sp>
    </p:spTree>
    <p:extLst>
      <p:ext uri="{BB962C8B-B14F-4D97-AF65-F5344CB8AC3E}">
        <p14:creationId xmlns:p14="http://schemas.microsoft.com/office/powerpoint/2010/main" val="350236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404664"/>
            <a:ext cx="7848872" cy="6120680"/>
          </a:xfrm>
        </p:spPr>
        <p:txBody>
          <a:bodyPr>
            <a:normAutofit fontScale="77500" lnSpcReduction="20000"/>
          </a:bodyPr>
          <a:lstStyle/>
          <a:p>
            <a:r>
              <a:rPr lang="en-GB" sz="4100" b="1" u="sng" dirty="0" smtClean="0">
                <a:solidFill>
                  <a:schemeClr val="tx1"/>
                </a:solidFill>
              </a:rPr>
              <a:t>Children’s responsibilities</a:t>
            </a:r>
          </a:p>
          <a:p>
            <a:pPr algn="l">
              <a:lnSpc>
                <a:spcPct val="150000"/>
              </a:lnSpc>
              <a:spcAft>
                <a:spcPts val="2400"/>
              </a:spcAft>
            </a:pPr>
            <a:r>
              <a:rPr lang="en-GB" dirty="0" smtClean="0">
                <a:solidFill>
                  <a:schemeClr val="tx1"/>
                </a:solidFill>
              </a:rPr>
              <a:t>We set high expectations for children coming into KS2 to build up their independence. We initially will support and remind them to do these things but then we expect that they will self manage these responsibilities:</a:t>
            </a:r>
          </a:p>
          <a:p>
            <a:pPr marL="457200" indent="-457200">
              <a:lnSpc>
                <a:spcPct val="150000"/>
              </a:lnSpc>
              <a:spcAft>
                <a:spcPts val="2400"/>
              </a:spcAft>
              <a:buFont typeface="Arial" panose="020B0604020202020204" pitchFamily="34" charset="0"/>
              <a:buChar char="•"/>
            </a:pPr>
            <a:r>
              <a:rPr lang="en-GB" dirty="0" smtClean="0">
                <a:solidFill>
                  <a:schemeClr val="tx1"/>
                </a:solidFill>
              </a:rPr>
              <a:t>Putting lunchboxes on the trolley.</a:t>
            </a:r>
          </a:p>
          <a:p>
            <a:pPr marL="457200" indent="-457200">
              <a:lnSpc>
                <a:spcPct val="150000"/>
              </a:lnSpc>
              <a:spcAft>
                <a:spcPts val="2400"/>
              </a:spcAft>
              <a:buFont typeface="Arial" panose="020B0604020202020204" pitchFamily="34" charset="0"/>
              <a:buChar char="•"/>
            </a:pPr>
            <a:r>
              <a:rPr lang="en-US" dirty="0" smtClean="0">
                <a:solidFill>
                  <a:schemeClr val="tx1"/>
                </a:solidFill>
              </a:rPr>
              <a:t>Keeping track of their pencils, rulers, pens and rubbers. </a:t>
            </a:r>
            <a:endParaRPr lang="en-GB" dirty="0" smtClean="0">
              <a:solidFill>
                <a:schemeClr val="tx1"/>
              </a:solidFill>
            </a:endParaRPr>
          </a:p>
          <a:p>
            <a:pPr marL="457200" indent="-457200">
              <a:lnSpc>
                <a:spcPct val="150000"/>
              </a:lnSpc>
              <a:spcAft>
                <a:spcPts val="2400"/>
              </a:spcAft>
              <a:buFont typeface="Arial" panose="020B0604020202020204" pitchFamily="34" charset="0"/>
              <a:buChar char="•"/>
            </a:pPr>
            <a:r>
              <a:rPr lang="en-GB" dirty="0" smtClean="0">
                <a:solidFill>
                  <a:schemeClr val="tx1"/>
                </a:solidFill>
              </a:rPr>
              <a:t>Bringing a jumper and an appropriate jacket. </a:t>
            </a:r>
            <a:endParaRPr lang="en-GB" dirty="0">
              <a:solidFill>
                <a:schemeClr val="tx1"/>
              </a:solidFill>
            </a:endParaRPr>
          </a:p>
          <a:p>
            <a:pPr marL="457200" indent="-457200">
              <a:buFont typeface="Arial" panose="020B0604020202020204" pitchFamily="34" charset="0"/>
              <a:buChar char="•"/>
            </a:pPr>
            <a:r>
              <a:rPr lang="en-GB" dirty="0" smtClean="0">
                <a:solidFill>
                  <a:schemeClr val="tx1"/>
                </a:solidFill>
              </a:rPr>
              <a:t>Carrying their own things in and out of school.</a:t>
            </a:r>
            <a:endParaRPr lang="en-GB" dirty="0"/>
          </a:p>
          <a:p>
            <a:endParaRPr lang="en-GB" dirty="0" smtClean="0"/>
          </a:p>
        </p:txBody>
      </p:sp>
    </p:spTree>
    <p:extLst>
      <p:ext uri="{BB962C8B-B14F-4D97-AF65-F5344CB8AC3E}">
        <p14:creationId xmlns:p14="http://schemas.microsoft.com/office/powerpoint/2010/main" val="87627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424936" cy="6597352"/>
          </a:xfrm>
        </p:spPr>
        <p:txBody>
          <a:bodyPr>
            <a:normAutofit fontScale="47500" lnSpcReduction="20000"/>
          </a:bodyPr>
          <a:lstStyle/>
          <a:p>
            <a:r>
              <a:rPr lang="en-GB" sz="6700" b="1" u="sng" dirty="0" smtClean="0">
                <a:solidFill>
                  <a:schemeClr val="tx1"/>
                </a:solidFill>
              </a:rPr>
              <a:t>Days to remember:</a:t>
            </a:r>
          </a:p>
          <a:p>
            <a:endParaRPr lang="en-GB" sz="5100" u="sng" dirty="0" smtClean="0">
              <a:solidFill>
                <a:schemeClr val="tx1"/>
              </a:solidFill>
            </a:endParaRPr>
          </a:p>
          <a:p>
            <a:pPr marL="457200" indent="-457200">
              <a:buFont typeface="Arial" panose="020B0604020202020204" pitchFamily="34" charset="0"/>
              <a:buChar char="•"/>
            </a:pPr>
            <a:r>
              <a:rPr lang="en-GB" sz="4600" b="1" dirty="0" smtClean="0">
                <a:solidFill>
                  <a:schemeClr val="tx1"/>
                </a:solidFill>
              </a:rPr>
              <a:t>PE</a:t>
            </a:r>
            <a:r>
              <a:rPr lang="en-GB" sz="4600" dirty="0" smtClean="0">
                <a:solidFill>
                  <a:schemeClr val="tx1"/>
                </a:solidFill>
              </a:rPr>
              <a:t> </a:t>
            </a:r>
            <a:r>
              <a:rPr lang="en-GB" sz="4600" dirty="0">
                <a:solidFill>
                  <a:schemeClr val="tx1"/>
                </a:solidFill>
              </a:rPr>
              <a:t>is </a:t>
            </a:r>
            <a:r>
              <a:rPr lang="en-GB" sz="4600" dirty="0" smtClean="0">
                <a:solidFill>
                  <a:schemeClr val="tx1"/>
                </a:solidFill>
              </a:rPr>
              <a:t>on Wednesday and Friday</a:t>
            </a:r>
          </a:p>
          <a:p>
            <a:r>
              <a:rPr lang="en-US" sz="4600" dirty="0" smtClean="0">
                <a:solidFill>
                  <a:schemeClr val="tx1"/>
                </a:solidFill>
              </a:rPr>
              <a:t>(All PE will be outside, if this is not possible we will exercise in the classroom).</a:t>
            </a:r>
            <a:endParaRPr lang="en-GB" sz="4600" dirty="0">
              <a:solidFill>
                <a:schemeClr val="tx1"/>
              </a:solidFill>
            </a:endParaRPr>
          </a:p>
          <a:p>
            <a:endParaRPr lang="en-GB" sz="4600" dirty="0">
              <a:solidFill>
                <a:schemeClr val="tx1"/>
              </a:solidFill>
            </a:endParaRPr>
          </a:p>
          <a:p>
            <a:pPr marL="457200" indent="-457200">
              <a:buFont typeface="Arial" panose="020B0604020202020204" pitchFamily="34" charset="0"/>
              <a:buChar char="•"/>
            </a:pPr>
            <a:r>
              <a:rPr lang="en-GB" sz="4600" b="1" dirty="0" smtClean="0">
                <a:solidFill>
                  <a:schemeClr val="tx1"/>
                </a:solidFill>
              </a:rPr>
              <a:t>Spelling tests </a:t>
            </a:r>
            <a:r>
              <a:rPr lang="en-GB" sz="4600" dirty="0" smtClean="0">
                <a:solidFill>
                  <a:schemeClr val="tx1"/>
                </a:solidFill>
              </a:rPr>
              <a:t>on Friday – results will not always be given before Monday.</a:t>
            </a:r>
          </a:p>
          <a:p>
            <a:pPr marL="457200" indent="-457200">
              <a:lnSpc>
                <a:spcPct val="150000"/>
              </a:lnSpc>
              <a:spcAft>
                <a:spcPts val="2400"/>
              </a:spcAft>
              <a:buFont typeface="Arial" panose="020B0604020202020204" pitchFamily="34" charset="0"/>
              <a:buChar char="•"/>
            </a:pPr>
            <a:r>
              <a:rPr lang="en-GB" sz="4600" b="1" dirty="0" smtClean="0">
                <a:solidFill>
                  <a:schemeClr val="tx1"/>
                </a:solidFill>
              </a:rPr>
              <a:t>Times tables test </a:t>
            </a:r>
            <a:r>
              <a:rPr lang="en-GB" sz="4600" dirty="0" smtClean="0">
                <a:solidFill>
                  <a:schemeClr val="tx1"/>
                </a:solidFill>
              </a:rPr>
              <a:t>will be done on a Monday and Friday.</a:t>
            </a:r>
          </a:p>
          <a:p>
            <a:pPr marL="457200" indent="-457200">
              <a:lnSpc>
                <a:spcPct val="150000"/>
              </a:lnSpc>
              <a:spcAft>
                <a:spcPts val="2400"/>
              </a:spcAft>
              <a:buFont typeface="Arial" panose="020B0604020202020204" pitchFamily="34" charset="0"/>
              <a:buChar char="•"/>
            </a:pPr>
            <a:r>
              <a:rPr lang="en-GB" sz="4600" b="1" dirty="0" smtClean="0">
                <a:solidFill>
                  <a:schemeClr val="tx1"/>
                </a:solidFill>
              </a:rPr>
              <a:t>Homework</a:t>
            </a:r>
            <a:r>
              <a:rPr lang="en-GB" sz="4600" dirty="0" smtClean="0">
                <a:solidFill>
                  <a:schemeClr val="tx1"/>
                </a:solidFill>
              </a:rPr>
              <a:t> will go out on a Friday and be </a:t>
            </a:r>
            <a:r>
              <a:rPr lang="en-GB" sz="4600" b="1" dirty="0" smtClean="0">
                <a:solidFill>
                  <a:schemeClr val="tx1"/>
                </a:solidFill>
              </a:rPr>
              <a:t>due in on Thursdays.</a:t>
            </a:r>
            <a:endParaRPr lang="en-GB" sz="4600" dirty="0" smtClean="0">
              <a:solidFill>
                <a:schemeClr val="tx1"/>
              </a:solidFill>
            </a:endParaRPr>
          </a:p>
          <a:p>
            <a:pPr marL="457200" indent="-457200">
              <a:lnSpc>
                <a:spcPct val="150000"/>
              </a:lnSpc>
              <a:spcAft>
                <a:spcPts val="2400"/>
              </a:spcAft>
              <a:buFont typeface="Arial" panose="020B0604020202020204" pitchFamily="34" charset="0"/>
              <a:buChar char="•"/>
            </a:pPr>
            <a:r>
              <a:rPr lang="en-GB" sz="4600" b="1" dirty="0" smtClean="0">
                <a:solidFill>
                  <a:schemeClr val="tx1"/>
                </a:solidFill>
              </a:rPr>
              <a:t>Outdoor Learning Days </a:t>
            </a:r>
            <a:r>
              <a:rPr lang="en-GB" sz="4600" dirty="0" smtClean="0">
                <a:solidFill>
                  <a:schemeClr val="tx1"/>
                </a:solidFill>
              </a:rPr>
              <a:t>are</a:t>
            </a:r>
            <a:r>
              <a:rPr lang="en-GB" sz="4600" b="1" dirty="0" smtClean="0">
                <a:solidFill>
                  <a:schemeClr val="tx1"/>
                </a:solidFill>
              </a:rPr>
              <a:t> not set the same every week in KS2 so we will send out a message if and when </a:t>
            </a:r>
            <a:r>
              <a:rPr lang="en-GB" sz="4600" dirty="0" smtClean="0">
                <a:solidFill>
                  <a:schemeClr val="tx1"/>
                </a:solidFill>
              </a:rPr>
              <a:t>it is needed </a:t>
            </a:r>
            <a:r>
              <a:rPr lang="en-GB" sz="4600" b="1" dirty="0" smtClean="0">
                <a:solidFill>
                  <a:schemeClr val="tx1"/>
                </a:solidFill>
              </a:rPr>
              <a:t>the week before. </a:t>
            </a:r>
          </a:p>
          <a:p>
            <a:pPr marL="457200" indent="-457200">
              <a:lnSpc>
                <a:spcPct val="150000"/>
              </a:lnSpc>
              <a:spcAft>
                <a:spcPts val="2400"/>
              </a:spcAft>
              <a:buFont typeface="Arial" panose="020B0604020202020204" pitchFamily="34" charset="0"/>
              <a:buChar char="•"/>
            </a:pPr>
            <a:endParaRPr lang="en-GB" sz="4600" dirty="0"/>
          </a:p>
          <a:p>
            <a:endParaRPr lang="en-GB" dirty="0" smtClean="0"/>
          </a:p>
        </p:txBody>
      </p:sp>
    </p:spTree>
    <p:extLst>
      <p:ext uri="{BB962C8B-B14F-4D97-AF65-F5344CB8AC3E}">
        <p14:creationId xmlns:p14="http://schemas.microsoft.com/office/powerpoint/2010/main" val="3833134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Daily Routine</a:t>
            </a:r>
            <a:endParaRPr lang="en-GB" b="1" u="sng" dirty="0"/>
          </a:p>
        </p:txBody>
      </p:sp>
      <p:sp>
        <p:nvSpPr>
          <p:cNvPr id="3" name="Content Placeholder 2"/>
          <p:cNvSpPr>
            <a:spLocks noGrp="1"/>
          </p:cNvSpPr>
          <p:nvPr>
            <p:ph idx="1"/>
          </p:nvPr>
        </p:nvSpPr>
        <p:spPr>
          <a:xfrm>
            <a:off x="457200" y="1196752"/>
            <a:ext cx="8229600" cy="5328592"/>
          </a:xfrm>
        </p:spPr>
        <p:txBody>
          <a:bodyPr>
            <a:normAutofit fontScale="92500" lnSpcReduction="20000"/>
          </a:bodyPr>
          <a:lstStyle/>
          <a:p>
            <a:r>
              <a:rPr lang="en-US" dirty="0" smtClean="0"/>
              <a:t>Children come in at 8:45 and our first lesson starts at 9:00. In Wagtails class, we keep the children’s snacks in their drawers and lunchboxes are placed on the trolley outside the classroom.</a:t>
            </a:r>
          </a:p>
          <a:p>
            <a:r>
              <a:rPr lang="en-US" dirty="0" smtClean="0"/>
              <a:t>The children will use Times Tables Rock Stars, </a:t>
            </a:r>
            <a:r>
              <a:rPr lang="en-US" dirty="0" err="1" smtClean="0"/>
              <a:t>Maths</a:t>
            </a:r>
            <a:r>
              <a:rPr lang="en-US" dirty="0" smtClean="0"/>
              <a:t> Frame or complete a quick challenge on entry every morning.</a:t>
            </a:r>
          </a:p>
          <a:p>
            <a:r>
              <a:rPr lang="en-US" dirty="0" smtClean="0"/>
              <a:t>If your child is having dinners provided by the school, this is now booked online. </a:t>
            </a:r>
            <a:endParaRPr lang="en-GB" dirty="0"/>
          </a:p>
          <a:p>
            <a:r>
              <a:rPr lang="en-US" dirty="0" smtClean="0"/>
              <a:t>Assemblies are before snack and break. These will be done over Zoom or in our individual classrooms. Celebration assembly will continue to be on Fridays.</a:t>
            </a:r>
          </a:p>
        </p:txBody>
      </p:sp>
    </p:spTree>
    <p:extLst>
      <p:ext uri="{BB962C8B-B14F-4D97-AF65-F5344CB8AC3E}">
        <p14:creationId xmlns:p14="http://schemas.microsoft.com/office/powerpoint/2010/main" val="212498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Daily Routine</a:t>
            </a:r>
            <a:endParaRPr lang="en-GB" b="1" u="sng" dirty="0"/>
          </a:p>
        </p:txBody>
      </p:sp>
      <p:sp>
        <p:nvSpPr>
          <p:cNvPr id="3" name="Content Placeholder 2"/>
          <p:cNvSpPr>
            <a:spLocks noGrp="1"/>
          </p:cNvSpPr>
          <p:nvPr>
            <p:ph idx="1"/>
          </p:nvPr>
        </p:nvSpPr>
        <p:spPr>
          <a:xfrm>
            <a:off x="457200" y="1268760"/>
            <a:ext cx="8229600" cy="5328592"/>
          </a:xfrm>
        </p:spPr>
        <p:txBody>
          <a:bodyPr>
            <a:normAutofit fontScale="92500" lnSpcReduction="10000"/>
          </a:bodyPr>
          <a:lstStyle/>
          <a:p>
            <a:r>
              <a:rPr lang="en-US" dirty="0" smtClean="0"/>
              <a:t>Snacks before break should be healthy and crisps and chocolate should be avoided. </a:t>
            </a:r>
          </a:p>
          <a:p>
            <a:r>
              <a:rPr lang="en-US" dirty="0" err="1" smtClean="0"/>
              <a:t>Maths</a:t>
            </a:r>
            <a:r>
              <a:rPr lang="en-US" dirty="0" smtClean="0"/>
              <a:t> is usually our first lesson of the day, followed by Guided Reading, Spellings/Phonics and English before lunch. </a:t>
            </a:r>
          </a:p>
          <a:p>
            <a:r>
              <a:rPr lang="en-US" dirty="0" smtClean="0"/>
              <a:t>In the afternoon, we have a mixture of Topic, Art, French, PE, Computing, RE, Science and Music. </a:t>
            </a:r>
          </a:p>
          <a:p>
            <a:r>
              <a:rPr lang="en-US" dirty="0" smtClean="0"/>
              <a:t>At the end of the day, we will read from a class story book before heading out of class.</a:t>
            </a:r>
          </a:p>
          <a:p>
            <a:r>
              <a:rPr lang="en-US" dirty="0" smtClean="0"/>
              <a:t>At 3:15, the children will be picked up from the Recreation ground.</a:t>
            </a:r>
          </a:p>
          <a:p>
            <a:pPr marL="0" indent="0">
              <a:buNone/>
            </a:pPr>
            <a:endParaRPr lang="en-GB" dirty="0"/>
          </a:p>
        </p:txBody>
      </p:sp>
    </p:spTree>
    <p:extLst>
      <p:ext uri="{BB962C8B-B14F-4D97-AF65-F5344CB8AC3E}">
        <p14:creationId xmlns:p14="http://schemas.microsoft.com/office/powerpoint/2010/main" val="132993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0"/>
            <a:ext cx="8229600" cy="1143000"/>
          </a:xfrm>
        </p:spPr>
        <p:txBody>
          <a:bodyPr/>
          <a:lstStyle/>
          <a:p>
            <a:r>
              <a:rPr lang="en-US" u="sng" dirty="0" smtClean="0"/>
              <a:t>Rewards</a:t>
            </a:r>
            <a:endParaRPr lang="en-GB" u="sng" dirty="0"/>
          </a:p>
        </p:txBody>
      </p:sp>
      <p:sp>
        <p:nvSpPr>
          <p:cNvPr id="3" name="Content Placeholder 2"/>
          <p:cNvSpPr>
            <a:spLocks noGrp="1"/>
          </p:cNvSpPr>
          <p:nvPr>
            <p:ph idx="1"/>
          </p:nvPr>
        </p:nvSpPr>
        <p:spPr>
          <a:xfrm>
            <a:off x="179512" y="980728"/>
            <a:ext cx="8712968" cy="5832648"/>
          </a:xfrm>
        </p:spPr>
        <p:txBody>
          <a:bodyPr>
            <a:normAutofit fontScale="77500" lnSpcReduction="20000"/>
          </a:bodyPr>
          <a:lstStyle/>
          <a:p>
            <a:r>
              <a:rPr lang="en-US" sz="3100" dirty="0" smtClean="0"/>
              <a:t>In Wagtails the children each have a </a:t>
            </a:r>
            <a:r>
              <a:rPr lang="en-US" sz="3100" b="1" dirty="0" smtClean="0"/>
              <a:t>Class Dojo </a:t>
            </a:r>
            <a:r>
              <a:rPr lang="en-US" sz="3100" dirty="0" smtClean="0"/>
              <a:t>character, they will then receive </a:t>
            </a:r>
            <a:r>
              <a:rPr lang="en-US" sz="3100" b="1" dirty="0" smtClean="0"/>
              <a:t>points</a:t>
            </a:r>
            <a:r>
              <a:rPr lang="en-US" sz="3100" dirty="0" smtClean="0"/>
              <a:t> for things like: </a:t>
            </a:r>
          </a:p>
          <a:p>
            <a:pPr lvl="3">
              <a:buFont typeface="Courier New" panose="02070309020205020404" pitchFamily="49" charset="0"/>
              <a:buChar char="o"/>
            </a:pPr>
            <a:r>
              <a:rPr lang="en-US" sz="2600" dirty="0" smtClean="0"/>
              <a:t>Good effort in their work</a:t>
            </a:r>
          </a:p>
          <a:p>
            <a:pPr lvl="3">
              <a:buFont typeface="Courier New" panose="02070309020205020404" pitchFamily="49" charset="0"/>
              <a:buChar char="o"/>
            </a:pPr>
            <a:r>
              <a:rPr lang="en-US" sz="2600" dirty="0" smtClean="0"/>
              <a:t>Reading 4 or more times a week at home</a:t>
            </a:r>
          </a:p>
          <a:p>
            <a:pPr lvl="3">
              <a:buFont typeface="Courier New" panose="02070309020205020404" pitchFamily="49" charset="0"/>
              <a:buChar char="o"/>
            </a:pPr>
            <a:r>
              <a:rPr lang="en-US" sz="2600" dirty="0" smtClean="0"/>
              <a:t>Moving onto a new times table</a:t>
            </a:r>
          </a:p>
          <a:p>
            <a:pPr lvl="3">
              <a:buFont typeface="Courier New" panose="02070309020205020404" pitchFamily="49" charset="0"/>
              <a:buChar char="o"/>
            </a:pPr>
            <a:r>
              <a:rPr lang="en-US" sz="2600" dirty="0" smtClean="0"/>
              <a:t>Listening well</a:t>
            </a:r>
          </a:p>
          <a:p>
            <a:pPr lvl="3">
              <a:buFont typeface="Courier New" panose="02070309020205020404" pitchFamily="49" charset="0"/>
              <a:buChar char="o"/>
            </a:pPr>
            <a:r>
              <a:rPr lang="en-US" sz="2600" dirty="0" smtClean="0"/>
              <a:t>Participating in class discussions</a:t>
            </a:r>
          </a:p>
          <a:p>
            <a:pPr lvl="3">
              <a:buFont typeface="Courier New" panose="02070309020205020404" pitchFamily="49" charset="0"/>
              <a:buChar char="o"/>
            </a:pPr>
            <a:r>
              <a:rPr lang="en-US" sz="2600" dirty="0" smtClean="0"/>
              <a:t>Not giving up on challenging work</a:t>
            </a:r>
          </a:p>
          <a:p>
            <a:pPr lvl="3">
              <a:buFont typeface="Courier New" panose="02070309020205020404" pitchFamily="49" charset="0"/>
              <a:buChar char="o"/>
            </a:pPr>
            <a:r>
              <a:rPr lang="en-US" sz="2600" dirty="0" smtClean="0"/>
              <a:t>Being kind to others</a:t>
            </a:r>
          </a:p>
          <a:p>
            <a:pPr lvl="3">
              <a:buFont typeface="Courier New" panose="02070309020205020404" pitchFamily="49" charset="0"/>
              <a:buChar char="o"/>
            </a:pPr>
            <a:r>
              <a:rPr lang="en-US" sz="2600" dirty="0" smtClean="0"/>
              <a:t>Helping others </a:t>
            </a:r>
          </a:p>
          <a:p>
            <a:pPr lvl="3">
              <a:buFont typeface="Courier New" panose="02070309020205020404" pitchFamily="49" charset="0"/>
              <a:buChar char="o"/>
            </a:pPr>
            <a:r>
              <a:rPr lang="en-US" sz="2600" dirty="0" smtClean="0"/>
              <a:t>Good </a:t>
            </a:r>
            <a:r>
              <a:rPr lang="en-US" sz="2600" smtClean="0"/>
              <a:t>behaviour</a:t>
            </a:r>
            <a:r>
              <a:rPr lang="en-US" sz="2600" dirty="0" smtClean="0"/>
              <a:t> </a:t>
            </a:r>
            <a:r>
              <a:rPr lang="en-US" sz="2600" dirty="0" smtClean="0"/>
              <a:t>in class and around school</a:t>
            </a:r>
          </a:p>
          <a:p>
            <a:pPr lvl="3">
              <a:buFont typeface="Courier New" panose="02070309020205020404" pitchFamily="49" charset="0"/>
              <a:buChar char="o"/>
            </a:pPr>
            <a:r>
              <a:rPr lang="en-US" sz="2600" dirty="0" smtClean="0"/>
              <a:t>Showing respect for others</a:t>
            </a:r>
          </a:p>
          <a:p>
            <a:r>
              <a:rPr lang="en-US" dirty="0" smtClean="0"/>
              <a:t>Children will also receive ‘Good Work’ certificates for any of the above or significant achievements in homework, challenges they are working to overcome and skills they have achieved.</a:t>
            </a:r>
          </a:p>
          <a:p>
            <a:r>
              <a:rPr lang="en-US" dirty="0" smtClean="0"/>
              <a:t>When the children have </a:t>
            </a:r>
            <a:r>
              <a:rPr lang="en-US" dirty="0" err="1" smtClean="0"/>
              <a:t>recieved</a:t>
            </a:r>
            <a:r>
              <a:rPr lang="en-US" dirty="0" smtClean="0"/>
              <a:t> 5 certificates, they are able to keep ‘Good Work Cup’ a week. If they earn this cup 5 times, they will get to keep the cup.</a:t>
            </a:r>
          </a:p>
        </p:txBody>
      </p:sp>
    </p:spTree>
    <p:extLst>
      <p:ext uri="{BB962C8B-B14F-4D97-AF65-F5344CB8AC3E}">
        <p14:creationId xmlns:p14="http://schemas.microsoft.com/office/powerpoint/2010/main" val="20111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Curriculum</a:t>
            </a:r>
            <a:endParaRPr lang="en-GB" b="1" u="sng"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en-US" sz="2800" dirty="0" smtClean="0"/>
              <a:t>As we return to school after a very different Summer term to normal, we understand that some children will need extra support to get back into school, meet the expected standards and develop their social skills again so we will be working on all of these things.</a:t>
            </a:r>
          </a:p>
          <a:p>
            <a:r>
              <a:rPr lang="en-US" sz="2800" dirty="0" smtClean="0"/>
              <a:t>Our topic for Autumn term 1 is The Roman Invaders.</a:t>
            </a:r>
          </a:p>
          <a:p>
            <a:r>
              <a:rPr lang="en-US" sz="2800" dirty="0" smtClean="0"/>
              <a:t>Our Topic web is on the Wagtails’ class page, here you can see what we are doing in each subject.</a:t>
            </a:r>
          </a:p>
          <a:p>
            <a:r>
              <a:rPr lang="en-US" sz="2800" dirty="0"/>
              <a:t>Y</a:t>
            </a:r>
            <a:r>
              <a:rPr lang="en-US" sz="2800" dirty="0" smtClean="0"/>
              <a:t>ear 3 children will be starting French for the first time.</a:t>
            </a:r>
          </a:p>
          <a:p>
            <a:r>
              <a:rPr lang="en-US" sz="2800" dirty="0" smtClean="0"/>
              <a:t>Please see the class page on the website for updates of what we are up to, along with photographs. </a:t>
            </a:r>
          </a:p>
          <a:p>
            <a:r>
              <a:rPr lang="en-US" sz="2800" dirty="0" smtClean="0"/>
              <a:t>We will also complete a Daily Mile (weather dependent), desk dance or yoga every day. </a:t>
            </a:r>
          </a:p>
        </p:txBody>
      </p:sp>
    </p:spTree>
    <p:extLst>
      <p:ext uri="{BB962C8B-B14F-4D97-AF65-F5344CB8AC3E}">
        <p14:creationId xmlns:p14="http://schemas.microsoft.com/office/powerpoint/2010/main" val="2418762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Trips and Clubs</a:t>
            </a:r>
            <a:endParaRPr lang="en-GB" b="1" u="sng" dirty="0"/>
          </a:p>
        </p:txBody>
      </p:sp>
      <p:sp>
        <p:nvSpPr>
          <p:cNvPr id="3" name="Content Placeholder 2"/>
          <p:cNvSpPr>
            <a:spLocks noGrp="1"/>
          </p:cNvSpPr>
          <p:nvPr>
            <p:ph idx="1"/>
          </p:nvPr>
        </p:nvSpPr>
        <p:spPr>
          <a:xfrm>
            <a:off x="457200" y="1340768"/>
            <a:ext cx="8229600" cy="5256584"/>
          </a:xfrm>
        </p:spPr>
        <p:txBody>
          <a:bodyPr>
            <a:normAutofit fontScale="92500"/>
          </a:bodyPr>
          <a:lstStyle/>
          <a:p>
            <a:r>
              <a:rPr lang="en-US" dirty="0" smtClean="0"/>
              <a:t>Usually we have a trip or visitor in each (or most) terms. </a:t>
            </a:r>
          </a:p>
          <a:p>
            <a:r>
              <a:rPr lang="en-US" dirty="0" smtClean="0"/>
              <a:t>Due to the current Covid-19 situation, this is not going to be happening during the Autumn term. Hopefully this will change in the new year.</a:t>
            </a:r>
          </a:p>
          <a:p>
            <a:r>
              <a:rPr lang="en-US" dirty="0" smtClean="0"/>
              <a:t>Year 3 and 4 usually go swimming during Autumn term, this is also currently unable to happen, but we will notify you when this changes.</a:t>
            </a:r>
          </a:p>
          <a:p>
            <a:r>
              <a:rPr lang="en-US" dirty="0" smtClean="0"/>
              <a:t>There will be no after school clubs this term either.</a:t>
            </a:r>
            <a:endParaRPr lang="en-GB" dirty="0"/>
          </a:p>
        </p:txBody>
      </p:sp>
    </p:spTree>
    <p:extLst>
      <p:ext uri="{BB962C8B-B14F-4D97-AF65-F5344CB8AC3E}">
        <p14:creationId xmlns:p14="http://schemas.microsoft.com/office/powerpoint/2010/main" val="3738731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1485</Words>
  <Application>Microsoft Office PowerPoint</Application>
  <PresentationFormat>On-screen Show (4:3)</PresentationFormat>
  <Paragraphs>108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Courier New</vt:lpstr>
      <vt:lpstr>Office Theme</vt:lpstr>
      <vt:lpstr>Wagtails Class</vt:lpstr>
      <vt:lpstr>Being ready to learn everyday</vt:lpstr>
      <vt:lpstr>PowerPoint Presentation</vt:lpstr>
      <vt:lpstr>PowerPoint Presentation</vt:lpstr>
      <vt:lpstr>Daily Routine</vt:lpstr>
      <vt:lpstr>Daily Routine</vt:lpstr>
      <vt:lpstr>Rewards</vt:lpstr>
      <vt:lpstr>Curriculum</vt:lpstr>
      <vt:lpstr>Trips and Clubs</vt:lpstr>
      <vt:lpstr>PowerPoint Presentation</vt:lpstr>
      <vt:lpstr>Homework</vt:lpstr>
      <vt:lpstr>Homework (cont…)</vt:lpstr>
      <vt:lpstr>PowerPoint Presentation</vt:lpstr>
      <vt:lpstr>PowerPoint Presentation</vt:lpstr>
      <vt:lpstr>Assessments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to learn</dc:title>
  <dc:creator>rachel kay</dc:creator>
  <cp:lastModifiedBy>Rachel Kay</cp:lastModifiedBy>
  <cp:revision>47</cp:revision>
  <cp:lastPrinted>2017-09-13T13:10:53Z</cp:lastPrinted>
  <dcterms:created xsi:type="dcterms:W3CDTF">2017-09-12T20:15:41Z</dcterms:created>
  <dcterms:modified xsi:type="dcterms:W3CDTF">2020-09-10T20:15:41Z</dcterms:modified>
</cp:coreProperties>
</file>